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4" r:id="rId2"/>
    <p:sldId id="256" r:id="rId3"/>
    <p:sldId id="260" r:id="rId4"/>
    <p:sldId id="270" r:id="rId5"/>
    <p:sldId id="272" r:id="rId6"/>
    <p:sldId id="262" r:id="rId7"/>
    <p:sldId id="271" r:id="rId8"/>
    <p:sldId id="258" r:id="rId9"/>
    <p:sldId id="267" r:id="rId10"/>
    <p:sldId id="266" r:id="rId11"/>
    <p:sldId id="259" r:id="rId12"/>
    <p:sldId id="264" r:id="rId13"/>
    <p:sldId id="265" r:id="rId14"/>
    <p:sldId id="261" r:id="rId15"/>
    <p:sldId id="273" r:id="rId16"/>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FF56"/>
    <a:srgbClr val="FC9B00"/>
    <a:srgbClr val="FF7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41" autoAdjust="0"/>
    <p:restoredTop sz="96115"/>
  </p:normalViewPr>
  <p:slideViewPr>
    <p:cSldViewPr snapToGrid="0">
      <p:cViewPr varScale="1">
        <p:scale>
          <a:sx n="116" d="100"/>
          <a:sy n="116" d="100"/>
        </p:scale>
        <p:origin x="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A764E-51C5-4072-A749-0DEFC2895C20}"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US"/>
        </a:p>
      </dgm:t>
    </dgm:pt>
    <dgm:pt modelId="{E1C566BB-2E0C-4F22-9FD6-5A94BDD5FD61}">
      <dgm:prSet phldrT="[Text]"/>
      <dgm:spPr/>
      <dgm:t>
        <a:bodyPr/>
        <a:lstStyle/>
        <a:p>
          <a:r>
            <a:rPr lang="en-US"/>
            <a:t>Module 1: Overview and metagenomic basics</a:t>
          </a:r>
          <a:endParaRPr lang="en-US" dirty="0"/>
        </a:p>
      </dgm:t>
    </dgm:pt>
    <dgm:pt modelId="{B287E61F-71D9-464C-BB02-3C6FBB34263B}" type="parTrans" cxnId="{9C8177A5-0907-4C58-9252-7FD972F39572}">
      <dgm:prSet/>
      <dgm:spPr/>
      <dgm:t>
        <a:bodyPr/>
        <a:lstStyle/>
        <a:p>
          <a:endParaRPr lang="en-US"/>
        </a:p>
      </dgm:t>
    </dgm:pt>
    <dgm:pt modelId="{12B04EAC-7297-44B7-A943-7A09EE987EF5}" type="sibTrans" cxnId="{9C8177A5-0907-4C58-9252-7FD972F39572}">
      <dgm:prSet/>
      <dgm:spPr/>
      <dgm:t>
        <a:bodyPr/>
        <a:lstStyle/>
        <a:p>
          <a:endParaRPr lang="en-US"/>
        </a:p>
      </dgm:t>
    </dgm:pt>
    <dgm:pt modelId="{6C03D726-4F4A-4F90-B587-CCC9BFE803C7}">
      <dgm:prSet phldrT="[Text]"/>
      <dgm:spPr/>
      <dgm:t>
        <a:bodyPr/>
        <a:lstStyle/>
        <a:p>
          <a:pPr>
            <a:buNone/>
          </a:pPr>
          <a:r>
            <a:rPr lang="en-US"/>
            <a:t>Module 2: Transforming raw data into assembled genomes</a:t>
          </a:r>
          <a:endParaRPr lang="en-US" dirty="0"/>
        </a:p>
      </dgm:t>
    </dgm:pt>
    <dgm:pt modelId="{23F6B53B-9714-4943-8BAD-1DF6964452B2}" type="parTrans" cxnId="{4DCE3CA9-AC9F-4F5C-9B99-F0AD1BDD23FC}">
      <dgm:prSet/>
      <dgm:spPr/>
      <dgm:t>
        <a:bodyPr/>
        <a:lstStyle/>
        <a:p>
          <a:endParaRPr lang="en-US"/>
        </a:p>
      </dgm:t>
    </dgm:pt>
    <dgm:pt modelId="{004FEF94-DC69-4BE4-9800-ABA023F7E284}" type="sibTrans" cxnId="{4DCE3CA9-AC9F-4F5C-9B99-F0AD1BDD23FC}">
      <dgm:prSet/>
      <dgm:spPr/>
      <dgm:t>
        <a:bodyPr/>
        <a:lstStyle/>
        <a:p>
          <a:endParaRPr lang="en-US"/>
        </a:p>
      </dgm:t>
    </dgm:pt>
    <dgm:pt modelId="{F20E06A1-1C89-42A2-8D03-E3E7A45F70A9}">
      <dgm:prSet phldrT="[Text]"/>
      <dgm:spPr/>
      <dgm:t>
        <a:bodyPr/>
        <a:lstStyle/>
        <a:p>
          <a:pPr>
            <a:buNone/>
          </a:pPr>
          <a:r>
            <a:rPr lang="en-US"/>
            <a:t>Module 3: Analysis of metagenomic data and genomes</a:t>
          </a:r>
          <a:endParaRPr lang="en-US" dirty="0"/>
        </a:p>
      </dgm:t>
    </dgm:pt>
    <dgm:pt modelId="{EEA1A70E-8C5B-4FC5-87E4-9E7EA5316017}" type="parTrans" cxnId="{1A5A1BA1-AB6E-4EE4-BF9C-AC4718316469}">
      <dgm:prSet/>
      <dgm:spPr/>
      <dgm:t>
        <a:bodyPr/>
        <a:lstStyle/>
        <a:p>
          <a:endParaRPr lang="en-US"/>
        </a:p>
      </dgm:t>
    </dgm:pt>
    <dgm:pt modelId="{5985DE03-D4ED-44BC-8D61-A85281F29F12}" type="sibTrans" cxnId="{1A5A1BA1-AB6E-4EE4-BF9C-AC4718316469}">
      <dgm:prSet/>
      <dgm:spPr/>
      <dgm:t>
        <a:bodyPr/>
        <a:lstStyle/>
        <a:p>
          <a:endParaRPr lang="en-US"/>
        </a:p>
      </dgm:t>
    </dgm:pt>
    <dgm:pt modelId="{9DE7C09B-AF1A-47F7-973D-5FA4ADD30007}">
      <dgm:prSet phldrT="[Text]"/>
      <dgm:spPr/>
      <dgm:t>
        <a:bodyPr/>
        <a:lstStyle/>
        <a:p>
          <a:pPr>
            <a:buNone/>
          </a:pPr>
          <a:r>
            <a:rPr lang="en-US"/>
            <a:t>Module 4: Metagenomics for research</a:t>
          </a:r>
          <a:endParaRPr lang="en-US" dirty="0"/>
        </a:p>
      </dgm:t>
    </dgm:pt>
    <dgm:pt modelId="{E0EFAB50-8FB1-4854-B6CD-4DB8979B9292}" type="parTrans" cxnId="{2AE29075-7AD3-4FC8-A124-BA5C0F023CE5}">
      <dgm:prSet/>
      <dgm:spPr/>
      <dgm:t>
        <a:bodyPr/>
        <a:lstStyle/>
        <a:p>
          <a:endParaRPr lang="en-US"/>
        </a:p>
      </dgm:t>
    </dgm:pt>
    <dgm:pt modelId="{934524D2-6811-4612-90AA-66B93AD7FEB6}" type="sibTrans" cxnId="{2AE29075-7AD3-4FC8-A124-BA5C0F023CE5}">
      <dgm:prSet/>
      <dgm:spPr/>
      <dgm:t>
        <a:bodyPr/>
        <a:lstStyle/>
        <a:p>
          <a:endParaRPr lang="en-US"/>
        </a:p>
      </dgm:t>
    </dgm:pt>
    <dgm:pt modelId="{2283717D-9694-46EE-8F38-7FC154A933CA}" type="pres">
      <dgm:prSet presAssocID="{CD0A764E-51C5-4072-A749-0DEFC2895C20}" presName="linear" presStyleCnt="0">
        <dgm:presLayoutVars>
          <dgm:dir/>
          <dgm:animLvl val="lvl"/>
          <dgm:resizeHandles val="exact"/>
        </dgm:presLayoutVars>
      </dgm:prSet>
      <dgm:spPr/>
    </dgm:pt>
    <dgm:pt modelId="{BACB6C0E-EBDA-4C10-9008-1A30055387FE}" type="pres">
      <dgm:prSet presAssocID="{E1C566BB-2E0C-4F22-9FD6-5A94BDD5FD61}" presName="parentLin" presStyleCnt="0"/>
      <dgm:spPr/>
    </dgm:pt>
    <dgm:pt modelId="{50F984F5-6619-4803-9C9B-BFDD17F1F095}" type="pres">
      <dgm:prSet presAssocID="{E1C566BB-2E0C-4F22-9FD6-5A94BDD5FD61}" presName="parentLeftMargin" presStyleLbl="node1" presStyleIdx="0" presStyleCnt="4"/>
      <dgm:spPr/>
    </dgm:pt>
    <dgm:pt modelId="{AC322E1E-7850-43B9-BBAC-895647932101}" type="pres">
      <dgm:prSet presAssocID="{E1C566BB-2E0C-4F22-9FD6-5A94BDD5FD61}" presName="parentText" presStyleLbl="node1" presStyleIdx="0" presStyleCnt="4">
        <dgm:presLayoutVars>
          <dgm:chMax val="0"/>
          <dgm:bulletEnabled val="1"/>
        </dgm:presLayoutVars>
      </dgm:prSet>
      <dgm:spPr/>
    </dgm:pt>
    <dgm:pt modelId="{7FCAA2A1-876B-483D-9289-BA0D6475FD3C}" type="pres">
      <dgm:prSet presAssocID="{E1C566BB-2E0C-4F22-9FD6-5A94BDD5FD61}" presName="negativeSpace" presStyleCnt="0"/>
      <dgm:spPr/>
    </dgm:pt>
    <dgm:pt modelId="{3342C4B1-299C-4843-83FC-51976198AB51}" type="pres">
      <dgm:prSet presAssocID="{E1C566BB-2E0C-4F22-9FD6-5A94BDD5FD61}" presName="childText" presStyleLbl="conFgAcc1" presStyleIdx="0" presStyleCnt="4">
        <dgm:presLayoutVars>
          <dgm:bulletEnabled val="1"/>
        </dgm:presLayoutVars>
      </dgm:prSet>
      <dgm:spPr/>
    </dgm:pt>
    <dgm:pt modelId="{6E635860-61DF-488C-B6F5-E84DC354A19B}" type="pres">
      <dgm:prSet presAssocID="{12B04EAC-7297-44B7-A943-7A09EE987EF5}" presName="spaceBetweenRectangles" presStyleCnt="0"/>
      <dgm:spPr/>
    </dgm:pt>
    <dgm:pt modelId="{67CD7AAF-5856-4675-A9F1-080ABFBFEDEB}" type="pres">
      <dgm:prSet presAssocID="{6C03D726-4F4A-4F90-B587-CCC9BFE803C7}" presName="parentLin" presStyleCnt="0"/>
      <dgm:spPr/>
    </dgm:pt>
    <dgm:pt modelId="{748C5095-3DAF-40B6-B835-24F08EE9CED9}" type="pres">
      <dgm:prSet presAssocID="{6C03D726-4F4A-4F90-B587-CCC9BFE803C7}" presName="parentLeftMargin" presStyleLbl="node1" presStyleIdx="0" presStyleCnt="4"/>
      <dgm:spPr/>
    </dgm:pt>
    <dgm:pt modelId="{FC4A8043-065E-498F-A32F-2989016E8B84}" type="pres">
      <dgm:prSet presAssocID="{6C03D726-4F4A-4F90-B587-CCC9BFE803C7}" presName="parentText" presStyleLbl="node1" presStyleIdx="1" presStyleCnt="4">
        <dgm:presLayoutVars>
          <dgm:chMax val="0"/>
          <dgm:bulletEnabled val="1"/>
        </dgm:presLayoutVars>
      </dgm:prSet>
      <dgm:spPr/>
    </dgm:pt>
    <dgm:pt modelId="{0C1B1C1E-CF2D-4FE7-9988-5030C224F421}" type="pres">
      <dgm:prSet presAssocID="{6C03D726-4F4A-4F90-B587-CCC9BFE803C7}" presName="negativeSpace" presStyleCnt="0"/>
      <dgm:spPr/>
    </dgm:pt>
    <dgm:pt modelId="{C1678C7C-C0D8-4E05-9A30-0AEF58C9F94F}" type="pres">
      <dgm:prSet presAssocID="{6C03D726-4F4A-4F90-B587-CCC9BFE803C7}" presName="childText" presStyleLbl="conFgAcc1" presStyleIdx="1" presStyleCnt="4">
        <dgm:presLayoutVars>
          <dgm:bulletEnabled val="1"/>
        </dgm:presLayoutVars>
      </dgm:prSet>
      <dgm:spPr/>
    </dgm:pt>
    <dgm:pt modelId="{D400B0BF-4299-4342-82BD-6F4874E80DB3}" type="pres">
      <dgm:prSet presAssocID="{004FEF94-DC69-4BE4-9800-ABA023F7E284}" presName="spaceBetweenRectangles" presStyleCnt="0"/>
      <dgm:spPr/>
    </dgm:pt>
    <dgm:pt modelId="{64638409-BA38-4081-99B1-ED1A0A9B226A}" type="pres">
      <dgm:prSet presAssocID="{F20E06A1-1C89-42A2-8D03-E3E7A45F70A9}" presName="parentLin" presStyleCnt="0"/>
      <dgm:spPr/>
    </dgm:pt>
    <dgm:pt modelId="{4E59EBFE-7D4E-4CA3-8966-4733D307DA91}" type="pres">
      <dgm:prSet presAssocID="{F20E06A1-1C89-42A2-8D03-E3E7A45F70A9}" presName="parentLeftMargin" presStyleLbl="node1" presStyleIdx="1" presStyleCnt="4"/>
      <dgm:spPr/>
    </dgm:pt>
    <dgm:pt modelId="{B4608325-03BF-4C39-AA5A-12ADC83FD7BC}" type="pres">
      <dgm:prSet presAssocID="{F20E06A1-1C89-42A2-8D03-E3E7A45F70A9}" presName="parentText" presStyleLbl="node1" presStyleIdx="2" presStyleCnt="4" custLinFactNeighborX="-6888" custLinFactNeighborY="771">
        <dgm:presLayoutVars>
          <dgm:chMax val="0"/>
          <dgm:bulletEnabled val="1"/>
        </dgm:presLayoutVars>
      </dgm:prSet>
      <dgm:spPr/>
    </dgm:pt>
    <dgm:pt modelId="{EC374FAF-6896-4131-ADEF-219D2A0EF0E9}" type="pres">
      <dgm:prSet presAssocID="{F20E06A1-1C89-42A2-8D03-E3E7A45F70A9}" presName="negativeSpace" presStyleCnt="0"/>
      <dgm:spPr/>
    </dgm:pt>
    <dgm:pt modelId="{3DA0A3F1-ADAE-4C70-A6E4-EF04768D6DD5}" type="pres">
      <dgm:prSet presAssocID="{F20E06A1-1C89-42A2-8D03-E3E7A45F70A9}" presName="childText" presStyleLbl="conFgAcc1" presStyleIdx="2" presStyleCnt="4">
        <dgm:presLayoutVars>
          <dgm:bulletEnabled val="1"/>
        </dgm:presLayoutVars>
      </dgm:prSet>
      <dgm:spPr/>
    </dgm:pt>
    <dgm:pt modelId="{B196E707-67FB-49F5-B54D-1D7987BBC0F3}" type="pres">
      <dgm:prSet presAssocID="{5985DE03-D4ED-44BC-8D61-A85281F29F12}" presName="spaceBetweenRectangles" presStyleCnt="0"/>
      <dgm:spPr/>
    </dgm:pt>
    <dgm:pt modelId="{0CCD29DF-425B-4C95-98A6-94ACBF5A81CF}" type="pres">
      <dgm:prSet presAssocID="{9DE7C09B-AF1A-47F7-973D-5FA4ADD30007}" presName="parentLin" presStyleCnt="0"/>
      <dgm:spPr/>
    </dgm:pt>
    <dgm:pt modelId="{84EB1FF7-F7FC-462D-87A8-A6B7B70E1754}" type="pres">
      <dgm:prSet presAssocID="{9DE7C09B-AF1A-47F7-973D-5FA4ADD30007}" presName="parentLeftMargin" presStyleLbl="node1" presStyleIdx="2" presStyleCnt="4" custLinFactNeighborX="-6888" custLinFactNeighborY="771"/>
      <dgm:spPr/>
    </dgm:pt>
    <dgm:pt modelId="{DA8858CC-7C37-4E69-827A-01190D895113}" type="pres">
      <dgm:prSet presAssocID="{9DE7C09B-AF1A-47F7-973D-5FA4ADD30007}" presName="parentText" presStyleLbl="node1" presStyleIdx="3" presStyleCnt="4">
        <dgm:presLayoutVars>
          <dgm:chMax val="0"/>
          <dgm:bulletEnabled val="1"/>
        </dgm:presLayoutVars>
      </dgm:prSet>
      <dgm:spPr/>
    </dgm:pt>
    <dgm:pt modelId="{5FA0C61D-C800-40EE-85DB-56BC84745B03}" type="pres">
      <dgm:prSet presAssocID="{9DE7C09B-AF1A-47F7-973D-5FA4ADD30007}" presName="negativeSpace" presStyleCnt="0"/>
      <dgm:spPr/>
    </dgm:pt>
    <dgm:pt modelId="{56CEAA86-CD06-4AF3-A082-0F9632BF2E1C}" type="pres">
      <dgm:prSet presAssocID="{9DE7C09B-AF1A-47F7-973D-5FA4ADD30007}" presName="childText" presStyleLbl="conFgAcc1" presStyleIdx="3" presStyleCnt="4">
        <dgm:presLayoutVars>
          <dgm:bulletEnabled val="1"/>
        </dgm:presLayoutVars>
      </dgm:prSet>
      <dgm:spPr/>
    </dgm:pt>
  </dgm:ptLst>
  <dgm:cxnLst>
    <dgm:cxn modelId="{BD1BEA00-6801-405F-963A-6E900307DB7F}" type="presOf" srcId="{F20E06A1-1C89-42A2-8D03-E3E7A45F70A9}" destId="{B4608325-03BF-4C39-AA5A-12ADC83FD7BC}" srcOrd="1" destOrd="0" presId="urn:microsoft.com/office/officeart/2005/8/layout/list1"/>
    <dgm:cxn modelId="{01320D23-559C-4989-9674-123394D69D1B}" type="presOf" srcId="{E1C566BB-2E0C-4F22-9FD6-5A94BDD5FD61}" destId="{AC322E1E-7850-43B9-BBAC-895647932101}" srcOrd="1" destOrd="0" presId="urn:microsoft.com/office/officeart/2005/8/layout/list1"/>
    <dgm:cxn modelId="{2732622D-17AF-4FE6-B51C-A361CDFCF0F7}" type="presOf" srcId="{6C03D726-4F4A-4F90-B587-CCC9BFE803C7}" destId="{748C5095-3DAF-40B6-B835-24F08EE9CED9}" srcOrd="0" destOrd="0" presId="urn:microsoft.com/office/officeart/2005/8/layout/list1"/>
    <dgm:cxn modelId="{7208272F-B51F-47F5-A2E1-F79C4E5F1B09}" type="presOf" srcId="{E1C566BB-2E0C-4F22-9FD6-5A94BDD5FD61}" destId="{50F984F5-6619-4803-9C9B-BFDD17F1F095}" srcOrd="0" destOrd="0" presId="urn:microsoft.com/office/officeart/2005/8/layout/list1"/>
    <dgm:cxn modelId="{09DADB31-AEC4-48AF-8110-7D67B399CEB6}" type="presOf" srcId="{CD0A764E-51C5-4072-A749-0DEFC2895C20}" destId="{2283717D-9694-46EE-8F38-7FC154A933CA}" srcOrd="0" destOrd="0" presId="urn:microsoft.com/office/officeart/2005/8/layout/list1"/>
    <dgm:cxn modelId="{2AE29075-7AD3-4FC8-A124-BA5C0F023CE5}" srcId="{CD0A764E-51C5-4072-A749-0DEFC2895C20}" destId="{9DE7C09B-AF1A-47F7-973D-5FA4ADD30007}" srcOrd="3" destOrd="0" parTransId="{E0EFAB50-8FB1-4854-B6CD-4DB8979B9292}" sibTransId="{934524D2-6811-4612-90AA-66B93AD7FEB6}"/>
    <dgm:cxn modelId="{1A5A1BA1-AB6E-4EE4-BF9C-AC4718316469}" srcId="{CD0A764E-51C5-4072-A749-0DEFC2895C20}" destId="{F20E06A1-1C89-42A2-8D03-E3E7A45F70A9}" srcOrd="2" destOrd="0" parTransId="{EEA1A70E-8C5B-4FC5-87E4-9E7EA5316017}" sibTransId="{5985DE03-D4ED-44BC-8D61-A85281F29F12}"/>
    <dgm:cxn modelId="{9C8177A5-0907-4C58-9252-7FD972F39572}" srcId="{CD0A764E-51C5-4072-A749-0DEFC2895C20}" destId="{E1C566BB-2E0C-4F22-9FD6-5A94BDD5FD61}" srcOrd="0" destOrd="0" parTransId="{B287E61F-71D9-464C-BB02-3C6FBB34263B}" sibTransId="{12B04EAC-7297-44B7-A943-7A09EE987EF5}"/>
    <dgm:cxn modelId="{4DCE3CA9-AC9F-4F5C-9B99-F0AD1BDD23FC}" srcId="{CD0A764E-51C5-4072-A749-0DEFC2895C20}" destId="{6C03D726-4F4A-4F90-B587-CCC9BFE803C7}" srcOrd="1" destOrd="0" parTransId="{23F6B53B-9714-4943-8BAD-1DF6964452B2}" sibTransId="{004FEF94-DC69-4BE4-9800-ABA023F7E284}"/>
    <dgm:cxn modelId="{E13DDEAB-5359-4950-9886-33DEFD357749}" type="presOf" srcId="{9DE7C09B-AF1A-47F7-973D-5FA4ADD30007}" destId="{DA8858CC-7C37-4E69-827A-01190D895113}" srcOrd="1" destOrd="0" presId="urn:microsoft.com/office/officeart/2005/8/layout/list1"/>
    <dgm:cxn modelId="{37F59FBC-0B85-40BE-8AAB-DC92A2B62036}" type="presOf" srcId="{F20E06A1-1C89-42A2-8D03-E3E7A45F70A9}" destId="{4E59EBFE-7D4E-4CA3-8966-4733D307DA91}" srcOrd="0" destOrd="0" presId="urn:microsoft.com/office/officeart/2005/8/layout/list1"/>
    <dgm:cxn modelId="{404CDDD2-6B74-492F-A908-9AF504FE989C}" type="presOf" srcId="{6C03D726-4F4A-4F90-B587-CCC9BFE803C7}" destId="{FC4A8043-065E-498F-A32F-2989016E8B84}" srcOrd="1" destOrd="0" presId="urn:microsoft.com/office/officeart/2005/8/layout/list1"/>
    <dgm:cxn modelId="{3452A7EB-7F86-4D97-8DB6-DBC028A5F5C3}" type="presOf" srcId="{9DE7C09B-AF1A-47F7-973D-5FA4ADD30007}" destId="{84EB1FF7-F7FC-462D-87A8-A6B7B70E1754}" srcOrd="0" destOrd="0" presId="urn:microsoft.com/office/officeart/2005/8/layout/list1"/>
    <dgm:cxn modelId="{9CABCD94-B672-455D-8111-12333052760F}" type="presParOf" srcId="{2283717D-9694-46EE-8F38-7FC154A933CA}" destId="{BACB6C0E-EBDA-4C10-9008-1A30055387FE}" srcOrd="0" destOrd="0" presId="urn:microsoft.com/office/officeart/2005/8/layout/list1"/>
    <dgm:cxn modelId="{D9F31295-EA43-4EB4-8029-017C1C05474D}" type="presParOf" srcId="{BACB6C0E-EBDA-4C10-9008-1A30055387FE}" destId="{50F984F5-6619-4803-9C9B-BFDD17F1F095}" srcOrd="0" destOrd="0" presId="urn:microsoft.com/office/officeart/2005/8/layout/list1"/>
    <dgm:cxn modelId="{9E02C35A-858C-4E71-93DC-B28B3359FEFC}" type="presParOf" srcId="{BACB6C0E-EBDA-4C10-9008-1A30055387FE}" destId="{AC322E1E-7850-43B9-BBAC-895647932101}" srcOrd="1" destOrd="0" presId="urn:microsoft.com/office/officeart/2005/8/layout/list1"/>
    <dgm:cxn modelId="{02BF013B-41F1-43B7-A003-47C7F9EA1167}" type="presParOf" srcId="{2283717D-9694-46EE-8F38-7FC154A933CA}" destId="{7FCAA2A1-876B-483D-9289-BA0D6475FD3C}" srcOrd="1" destOrd="0" presId="urn:microsoft.com/office/officeart/2005/8/layout/list1"/>
    <dgm:cxn modelId="{14941566-E03E-47D2-953F-F284B348D2D1}" type="presParOf" srcId="{2283717D-9694-46EE-8F38-7FC154A933CA}" destId="{3342C4B1-299C-4843-83FC-51976198AB51}" srcOrd="2" destOrd="0" presId="urn:microsoft.com/office/officeart/2005/8/layout/list1"/>
    <dgm:cxn modelId="{59118A81-8430-4E24-B5BD-81D84FCA1B77}" type="presParOf" srcId="{2283717D-9694-46EE-8F38-7FC154A933CA}" destId="{6E635860-61DF-488C-B6F5-E84DC354A19B}" srcOrd="3" destOrd="0" presId="urn:microsoft.com/office/officeart/2005/8/layout/list1"/>
    <dgm:cxn modelId="{1294E946-D8BD-460B-8662-D89531BC6B25}" type="presParOf" srcId="{2283717D-9694-46EE-8F38-7FC154A933CA}" destId="{67CD7AAF-5856-4675-A9F1-080ABFBFEDEB}" srcOrd="4" destOrd="0" presId="urn:microsoft.com/office/officeart/2005/8/layout/list1"/>
    <dgm:cxn modelId="{FF9EDE87-F953-403B-951C-C68923EC0AD2}" type="presParOf" srcId="{67CD7AAF-5856-4675-A9F1-080ABFBFEDEB}" destId="{748C5095-3DAF-40B6-B835-24F08EE9CED9}" srcOrd="0" destOrd="0" presId="urn:microsoft.com/office/officeart/2005/8/layout/list1"/>
    <dgm:cxn modelId="{3FC26CA2-8C52-4055-A1C7-256D6FAD44EB}" type="presParOf" srcId="{67CD7AAF-5856-4675-A9F1-080ABFBFEDEB}" destId="{FC4A8043-065E-498F-A32F-2989016E8B84}" srcOrd="1" destOrd="0" presId="urn:microsoft.com/office/officeart/2005/8/layout/list1"/>
    <dgm:cxn modelId="{2AAD71C7-EF01-4798-A7F4-E9060AEE9284}" type="presParOf" srcId="{2283717D-9694-46EE-8F38-7FC154A933CA}" destId="{0C1B1C1E-CF2D-4FE7-9988-5030C224F421}" srcOrd="5" destOrd="0" presId="urn:microsoft.com/office/officeart/2005/8/layout/list1"/>
    <dgm:cxn modelId="{2C49BEBA-6714-4233-9AB1-768B91B2EC3C}" type="presParOf" srcId="{2283717D-9694-46EE-8F38-7FC154A933CA}" destId="{C1678C7C-C0D8-4E05-9A30-0AEF58C9F94F}" srcOrd="6" destOrd="0" presId="urn:microsoft.com/office/officeart/2005/8/layout/list1"/>
    <dgm:cxn modelId="{B239F01B-F785-4307-A030-4F71AA283E9E}" type="presParOf" srcId="{2283717D-9694-46EE-8F38-7FC154A933CA}" destId="{D400B0BF-4299-4342-82BD-6F4874E80DB3}" srcOrd="7" destOrd="0" presId="urn:microsoft.com/office/officeart/2005/8/layout/list1"/>
    <dgm:cxn modelId="{7C6B66EF-4AED-496D-B6D3-F8202C9FF608}" type="presParOf" srcId="{2283717D-9694-46EE-8F38-7FC154A933CA}" destId="{64638409-BA38-4081-99B1-ED1A0A9B226A}" srcOrd="8" destOrd="0" presId="urn:microsoft.com/office/officeart/2005/8/layout/list1"/>
    <dgm:cxn modelId="{2F4C3544-EC41-4BCF-9224-F77A2A52B7C3}" type="presParOf" srcId="{64638409-BA38-4081-99B1-ED1A0A9B226A}" destId="{4E59EBFE-7D4E-4CA3-8966-4733D307DA91}" srcOrd="0" destOrd="0" presId="urn:microsoft.com/office/officeart/2005/8/layout/list1"/>
    <dgm:cxn modelId="{43DAE3D7-A80A-4F9B-8027-5BDCA553AF7F}" type="presParOf" srcId="{64638409-BA38-4081-99B1-ED1A0A9B226A}" destId="{B4608325-03BF-4C39-AA5A-12ADC83FD7BC}" srcOrd="1" destOrd="0" presId="urn:microsoft.com/office/officeart/2005/8/layout/list1"/>
    <dgm:cxn modelId="{6E53F240-71B9-4308-A1AD-69582B0BEB32}" type="presParOf" srcId="{2283717D-9694-46EE-8F38-7FC154A933CA}" destId="{EC374FAF-6896-4131-ADEF-219D2A0EF0E9}" srcOrd="9" destOrd="0" presId="urn:microsoft.com/office/officeart/2005/8/layout/list1"/>
    <dgm:cxn modelId="{9E903C50-72DA-4B31-A858-F7E590107B32}" type="presParOf" srcId="{2283717D-9694-46EE-8F38-7FC154A933CA}" destId="{3DA0A3F1-ADAE-4C70-A6E4-EF04768D6DD5}" srcOrd="10" destOrd="0" presId="urn:microsoft.com/office/officeart/2005/8/layout/list1"/>
    <dgm:cxn modelId="{0951D82F-D397-4526-8A01-5E102158586A}" type="presParOf" srcId="{2283717D-9694-46EE-8F38-7FC154A933CA}" destId="{B196E707-67FB-49F5-B54D-1D7987BBC0F3}" srcOrd="11" destOrd="0" presId="urn:microsoft.com/office/officeart/2005/8/layout/list1"/>
    <dgm:cxn modelId="{36EC30F5-8080-4296-94E8-44EA9FCF2F82}" type="presParOf" srcId="{2283717D-9694-46EE-8F38-7FC154A933CA}" destId="{0CCD29DF-425B-4C95-98A6-94ACBF5A81CF}" srcOrd="12" destOrd="0" presId="urn:microsoft.com/office/officeart/2005/8/layout/list1"/>
    <dgm:cxn modelId="{22AF8A08-1226-4000-8E39-445DF3DC6985}" type="presParOf" srcId="{0CCD29DF-425B-4C95-98A6-94ACBF5A81CF}" destId="{84EB1FF7-F7FC-462D-87A8-A6B7B70E1754}" srcOrd="0" destOrd="0" presId="urn:microsoft.com/office/officeart/2005/8/layout/list1"/>
    <dgm:cxn modelId="{B2B9082A-FD27-421E-8AB5-E76D02E0163E}" type="presParOf" srcId="{0CCD29DF-425B-4C95-98A6-94ACBF5A81CF}" destId="{DA8858CC-7C37-4E69-827A-01190D895113}" srcOrd="1" destOrd="0" presId="urn:microsoft.com/office/officeart/2005/8/layout/list1"/>
    <dgm:cxn modelId="{1CB8C5B9-0E9C-446A-A599-B383ADEE94A3}" type="presParOf" srcId="{2283717D-9694-46EE-8F38-7FC154A933CA}" destId="{5FA0C61D-C800-40EE-85DB-56BC84745B03}" srcOrd="13" destOrd="0" presId="urn:microsoft.com/office/officeart/2005/8/layout/list1"/>
    <dgm:cxn modelId="{A8C1D96F-B154-4EB6-808C-780139F50D25}" type="presParOf" srcId="{2283717D-9694-46EE-8F38-7FC154A933CA}" destId="{56CEAA86-CD06-4AF3-A082-0F9632BF2E1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2C4B1-299C-4843-83FC-51976198AB51}">
      <dsp:nvSpPr>
        <dsp:cNvPr id="0" name=""/>
        <dsp:cNvSpPr/>
      </dsp:nvSpPr>
      <dsp:spPr>
        <a:xfrm>
          <a:off x="0" y="733890"/>
          <a:ext cx="11066108" cy="579599"/>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322E1E-7850-43B9-BBAC-895647932101}">
      <dsp:nvSpPr>
        <dsp:cNvPr id="0" name=""/>
        <dsp:cNvSpPr/>
      </dsp:nvSpPr>
      <dsp:spPr>
        <a:xfrm>
          <a:off x="553305" y="394410"/>
          <a:ext cx="7746275" cy="67896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791" tIns="0" rIns="292791" bIns="0" numCol="1" spcCol="1270" anchor="ctr" anchorCtr="0">
          <a:noAutofit/>
        </a:bodyPr>
        <a:lstStyle/>
        <a:p>
          <a:pPr marL="0" lvl="0" indent="0" algn="l" defTabSz="1022350">
            <a:lnSpc>
              <a:spcPct val="90000"/>
            </a:lnSpc>
            <a:spcBef>
              <a:spcPct val="0"/>
            </a:spcBef>
            <a:spcAft>
              <a:spcPct val="35000"/>
            </a:spcAft>
            <a:buNone/>
          </a:pPr>
          <a:r>
            <a:rPr lang="en-US" sz="2300" kern="1200"/>
            <a:t>Module 1: Overview and metagenomic basics</a:t>
          </a:r>
          <a:endParaRPr lang="en-US" sz="2300" kern="1200" dirty="0"/>
        </a:p>
      </dsp:txBody>
      <dsp:txXfrm>
        <a:off x="586449" y="427554"/>
        <a:ext cx="7679987" cy="612672"/>
      </dsp:txXfrm>
    </dsp:sp>
    <dsp:sp modelId="{C1678C7C-C0D8-4E05-9A30-0AEF58C9F94F}">
      <dsp:nvSpPr>
        <dsp:cNvPr id="0" name=""/>
        <dsp:cNvSpPr/>
      </dsp:nvSpPr>
      <dsp:spPr>
        <a:xfrm>
          <a:off x="0" y="1777170"/>
          <a:ext cx="11066108" cy="579599"/>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4A8043-065E-498F-A32F-2989016E8B84}">
      <dsp:nvSpPr>
        <dsp:cNvPr id="0" name=""/>
        <dsp:cNvSpPr/>
      </dsp:nvSpPr>
      <dsp:spPr>
        <a:xfrm>
          <a:off x="553305" y="1437690"/>
          <a:ext cx="7746275" cy="67896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791" tIns="0" rIns="292791" bIns="0" numCol="1" spcCol="1270" anchor="ctr" anchorCtr="0">
          <a:noAutofit/>
        </a:bodyPr>
        <a:lstStyle/>
        <a:p>
          <a:pPr marL="0" lvl="0" indent="0" algn="l" defTabSz="1022350">
            <a:lnSpc>
              <a:spcPct val="90000"/>
            </a:lnSpc>
            <a:spcBef>
              <a:spcPct val="0"/>
            </a:spcBef>
            <a:spcAft>
              <a:spcPct val="35000"/>
            </a:spcAft>
            <a:buNone/>
          </a:pPr>
          <a:r>
            <a:rPr lang="en-US" sz="2300" kern="1200"/>
            <a:t>Module 2: Transforming raw data into assembled genomes</a:t>
          </a:r>
          <a:endParaRPr lang="en-US" sz="2300" kern="1200" dirty="0"/>
        </a:p>
      </dsp:txBody>
      <dsp:txXfrm>
        <a:off x="586449" y="1470834"/>
        <a:ext cx="7679987" cy="612672"/>
      </dsp:txXfrm>
    </dsp:sp>
    <dsp:sp modelId="{3DA0A3F1-ADAE-4C70-A6E4-EF04768D6DD5}">
      <dsp:nvSpPr>
        <dsp:cNvPr id="0" name=""/>
        <dsp:cNvSpPr/>
      </dsp:nvSpPr>
      <dsp:spPr>
        <a:xfrm>
          <a:off x="0" y="2820450"/>
          <a:ext cx="11066108" cy="579599"/>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608325-03BF-4C39-AA5A-12ADC83FD7BC}">
      <dsp:nvSpPr>
        <dsp:cNvPr id="0" name=""/>
        <dsp:cNvSpPr/>
      </dsp:nvSpPr>
      <dsp:spPr>
        <a:xfrm>
          <a:off x="515193" y="2486204"/>
          <a:ext cx="7746275" cy="67896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791" tIns="0" rIns="292791" bIns="0" numCol="1" spcCol="1270" anchor="ctr" anchorCtr="0">
          <a:noAutofit/>
        </a:bodyPr>
        <a:lstStyle/>
        <a:p>
          <a:pPr marL="0" lvl="0" indent="0" algn="l" defTabSz="1022350">
            <a:lnSpc>
              <a:spcPct val="90000"/>
            </a:lnSpc>
            <a:spcBef>
              <a:spcPct val="0"/>
            </a:spcBef>
            <a:spcAft>
              <a:spcPct val="35000"/>
            </a:spcAft>
            <a:buNone/>
          </a:pPr>
          <a:r>
            <a:rPr lang="en-US" sz="2300" kern="1200"/>
            <a:t>Module 3: Analysis of metagenomic data and genomes</a:t>
          </a:r>
          <a:endParaRPr lang="en-US" sz="2300" kern="1200" dirty="0"/>
        </a:p>
      </dsp:txBody>
      <dsp:txXfrm>
        <a:off x="548337" y="2519348"/>
        <a:ext cx="7679987" cy="612672"/>
      </dsp:txXfrm>
    </dsp:sp>
    <dsp:sp modelId="{56CEAA86-CD06-4AF3-A082-0F9632BF2E1C}">
      <dsp:nvSpPr>
        <dsp:cNvPr id="0" name=""/>
        <dsp:cNvSpPr/>
      </dsp:nvSpPr>
      <dsp:spPr>
        <a:xfrm>
          <a:off x="0" y="3863729"/>
          <a:ext cx="11066108" cy="579599"/>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8858CC-7C37-4E69-827A-01190D895113}">
      <dsp:nvSpPr>
        <dsp:cNvPr id="0" name=""/>
        <dsp:cNvSpPr/>
      </dsp:nvSpPr>
      <dsp:spPr>
        <a:xfrm>
          <a:off x="553305" y="3524250"/>
          <a:ext cx="7746275" cy="67896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791" tIns="0" rIns="292791" bIns="0" numCol="1" spcCol="1270" anchor="ctr" anchorCtr="0">
          <a:noAutofit/>
        </a:bodyPr>
        <a:lstStyle/>
        <a:p>
          <a:pPr marL="0" lvl="0" indent="0" algn="l" defTabSz="1022350">
            <a:lnSpc>
              <a:spcPct val="90000"/>
            </a:lnSpc>
            <a:spcBef>
              <a:spcPct val="0"/>
            </a:spcBef>
            <a:spcAft>
              <a:spcPct val="35000"/>
            </a:spcAft>
            <a:buNone/>
          </a:pPr>
          <a:r>
            <a:rPr lang="en-US" sz="2300" kern="1200"/>
            <a:t>Module 4: Metagenomics for research</a:t>
          </a:r>
          <a:endParaRPr lang="en-US" sz="2300" kern="1200" dirty="0"/>
        </a:p>
      </dsp:txBody>
      <dsp:txXfrm>
        <a:off x="586449" y="3557394"/>
        <a:ext cx="7679987"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E45C93-420B-4447-BABB-DC3B6AA9A038}" type="datetimeFigureOut">
              <a:rPr lang="en-US" smtClean="0"/>
              <a:t>8/7/23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246034-087B-3940-B480-2C57E8FEC7F8}" type="slidenum">
              <a:rPr lang="en-US" smtClean="0"/>
              <a:t>‹#›</a:t>
            </a:fld>
            <a:endParaRPr lang="en-US"/>
          </a:p>
        </p:txBody>
      </p:sp>
    </p:spTree>
    <p:extLst>
      <p:ext uri="{BB962C8B-B14F-4D97-AF65-F5344CB8AC3E}">
        <p14:creationId xmlns:p14="http://schemas.microsoft.com/office/powerpoint/2010/main" val="1412620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tool for today and after today as well. I will be uploading my slides on here, any information you’d like to me to that I mentioned, and links to all the programs we use today. I will not be uploading your dataset as that is research information that we own. Furthermore, after today your access to OSC will be revoked as access was only given so you could participate in workshop. </a:t>
            </a:r>
          </a:p>
        </p:txBody>
      </p:sp>
      <p:sp>
        <p:nvSpPr>
          <p:cNvPr id="4" name="Slide Number Placeholder 3"/>
          <p:cNvSpPr>
            <a:spLocks noGrp="1"/>
          </p:cNvSpPr>
          <p:nvPr>
            <p:ph type="sldNum" sz="quarter" idx="5"/>
          </p:nvPr>
        </p:nvSpPr>
        <p:spPr/>
        <p:txBody>
          <a:bodyPr/>
          <a:lstStyle/>
          <a:p>
            <a:fld id="{59246034-087B-3940-B480-2C57E8FEC7F8}" type="slidenum">
              <a:rPr lang="en-US" smtClean="0"/>
              <a:t>5</a:t>
            </a:fld>
            <a:endParaRPr lang="en-US"/>
          </a:p>
        </p:txBody>
      </p:sp>
    </p:spTree>
    <p:extLst>
      <p:ext uri="{BB962C8B-B14F-4D97-AF65-F5344CB8AC3E}">
        <p14:creationId xmlns:p14="http://schemas.microsoft.com/office/powerpoint/2010/main" val="266877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confusing, I’ve broken it down in a way that will make sense at the end of the day! </a:t>
            </a:r>
          </a:p>
        </p:txBody>
      </p:sp>
      <p:sp>
        <p:nvSpPr>
          <p:cNvPr id="4" name="Slide Number Placeholder 3"/>
          <p:cNvSpPr>
            <a:spLocks noGrp="1"/>
          </p:cNvSpPr>
          <p:nvPr>
            <p:ph type="sldNum" sz="quarter" idx="5"/>
          </p:nvPr>
        </p:nvSpPr>
        <p:spPr/>
        <p:txBody>
          <a:bodyPr/>
          <a:lstStyle/>
          <a:p>
            <a:fld id="{59246034-087B-3940-B480-2C57E8FEC7F8}" type="slidenum">
              <a:rPr lang="en-US" smtClean="0"/>
              <a:t>7</a:t>
            </a:fld>
            <a:endParaRPr lang="en-US"/>
          </a:p>
        </p:txBody>
      </p:sp>
    </p:spTree>
    <p:extLst>
      <p:ext uri="{BB962C8B-B14F-4D97-AF65-F5344CB8AC3E}">
        <p14:creationId xmlns:p14="http://schemas.microsoft.com/office/powerpoint/2010/main" val="2971615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gut microbiome. Can study the ecology and plant-microbe and microbe microbe interactions</a:t>
            </a:r>
          </a:p>
        </p:txBody>
      </p:sp>
      <p:sp>
        <p:nvSpPr>
          <p:cNvPr id="4" name="Slide Number Placeholder 3"/>
          <p:cNvSpPr>
            <a:spLocks noGrp="1"/>
          </p:cNvSpPr>
          <p:nvPr>
            <p:ph type="sldNum" sz="quarter" idx="5"/>
          </p:nvPr>
        </p:nvSpPr>
        <p:spPr/>
        <p:txBody>
          <a:bodyPr/>
          <a:lstStyle/>
          <a:p>
            <a:fld id="{59246034-087B-3940-B480-2C57E8FEC7F8}" type="slidenum">
              <a:rPr lang="en-US" smtClean="0"/>
              <a:t>8</a:t>
            </a:fld>
            <a:endParaRPr lang="en-US"/>
          </a:p>
        </p:txBody>
      </p:sp>
    </p:spTree>
    <p:extLst>
      <p:ext uri="{BB962C8B-B14F-4D97-AF65-F5344CB8AC3E}">
        <p14:creationId xmlns:p14="http://schemas.microsoft.com/office/powerpoint/2010/main" val="3978270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the needs? What was the problem and how does MGS provide a solution?</a:t>
            </a:r>
          </a:p>
          <a:p>
            <a:endParaRPr lang="en-US" dirty="0"/>
          </a:p>
          <a:p>
            <a:r>
              <a:rPr lang="en-US" dirty="0"/>
              <a:t>why use in plant pathology?</a:t>
            </a:r>
          </a:p>
          <a:p>
            <a:endParaRPr lang="en-US" dirty="0"/>
          </a:p>
          <a:p>
            <a:r>
              <a:rPr lang="en-US" dirty="0"/>
              <a:t>put up pictures of papers</a:t>
            </a:r>
          </a:p>
        </p:txBody>
      </p:sp>
      <p:sp>
        <p:nvSpPr>
          <p:cNvPr id="4" name="Slide Number Placeholder 3"/>
          <p:cNvSpPr>
            <a:spLocks noGrp="1"/>
          </p:cNvSpPr>
          <p:nvPr>
            <p:ph type="sldNum" sz="quarter" idx="5"/>
          </p:nvPr>
        </p:nvSpPr>
        <p:spPr/>
        <p:txBody>
          <a:bodyPr/>
          <a:lstStyle/>
          <a:p>
            <a:fld id="{59246034-087B-3940-B480-2C57E8FEC7F8}" type="slidenum">
              <a:rPr lang="en-US" smtClean="0"/>
              <a:t>9</a:t>
            </a:fld>
            <a:endParaRPr lang="en-US"/>
          </a:p>
        </p:txBody>
      </p:sp>
    </p:spTree>
    <p:extLst>
      <p:ext uri="{BB962C8B-B14F-4D97-AF65-F5344CB8AC3E}">
        <p14:creationId xmlns:p14="http://schemas.microsoft.com/office/powerpoint/2010/main" val="1317818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46034-087B-3940-B480-2C57E8FEC7F8}" type="slidenum">
              <a:rPr lang="en-US" smtClean="0"/>
              <a:t>10</a:t>
            </a:fld>
            <a:endParaRPr lang="en-US"/>
          </a:p>
        </p:txBody>
      </p:sp>
    </p:spTree>
    <p:extLst>
      <p:ext uri="{BB962C8B-B14F-4D97-AF65-F5344CB8AC3E}">
        <p14:creationId xmlns:p14="http://schemas.microsoft.com/office/powerpoint/2010/main" val="1067608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1F9DB1-9D7F-4DA8-A8CB-80C0FF88F983}" type="slidenum">
              <a:rPr lang="en-US" smtClean="0"/>
              <a:t>11</a:t>
            </a:fld>
            <a:endParaRPr lang="en-US"/>
          </a:p>
        </p:txBody>
      </p:sp>
    </p:spTree>
    <p:extLst>
      <p:ext uri="{BB962C8B-B14F-4D97-AF65-F5344CB8AC3E}">
        <p14:creationId xmlns:p14="http://schemas.microsoft.com/office/powerpoint/2010/main" val="314042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split into 2 slides</a:t>
            </a:r>
          </a:p>
          <a:p>
            <a:endParaRPr lang="en-US" dirty="0"/>
          </a:p>
          <a:p>
            <a:r>
              <a:rPr lang="en-US" dirty="0"/>
              <a:t>short and long are pieces of puzzle</a:t>
            </a:r>
          </a:p>
        </p:txBody>
      </p:sp>
      <p:sp>
        <p:nvSpPr>
          <p:cNvPr id="4" name="Slide Number Placeholder 3"/>
          <p:cNvSpPr>
            <a:spLocks noGrp="1"/>
          </p:cNvSpPr>
          <p:nvPr>
            <p:ph type="sldNum" sz="quarter" idx="5"/>
          </p:nvPr>
        </p:nvSpPr>
        <p:spPr/>
        <p:txBody>
          <a:bodyPr/>
          <a:lstStyle/>
          <a:p>
            <a:fld id="{59246034-087B-3940-B480-2C57E8FEC7F8}" type="slidenum">
              <a:rPr lang="en-US" smtClean="0"/>
              <a:t>12</a:t>
            </a:fld>
            <a:endParaRPr lang="en-US"/>
          </a:p>
        </p:txBody>
      </p:sp>
    </p:spTree>
    <p:extLst>
      <p:ext uri="{BB962C8B-B14F-4D97-AF65-F5344CB8AC3E}">
        <p14:creationId xmlns:p14="http://schemas.microsoft.com/office/powerpoint/2010/main" val="227691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is scary – it’s okay that it’s scary.</a:t>
            </a:r>
          </a:p>
          <a:p>
            <a:endParaRPr lang="en-US" dirty="0"/>
          </a:p>
          <a:p>
            <a:r>
              <a:rPr lang="en-US" dirty="0"/>
              <a:t>amount of DNA needed in DNA extracted sample</a:t>
            </a:r>
          </a:p>
          <a:p>
            <a:endParaRPr lang="en-US" dirty="0"/>
          </a:p>
          <a:p>
            <a:r>
              <a:rPr lang="en-US" dirty="0"/>
              <a:t>Explain R1 and R2 more, forward and backwards don't make much sense. Maybe remove sample </a:t>
            </a:r>
            <a:r>
              <a:rPr lang="en-US" dirty="0" err="1"/>
              <a:t>fastq</a:t>
            </a:r>
            <a:r>
              <a:rPr lang="en-US" dirty="0"/>
              <a:t> file?</a:t>
            </a:r>
          </a:p>
          <a:p>
            <a:endParaRPr lang="en-US" dirty="0"/>
          </a:p>
          <a:p>
            <a:r>
              <a:rPr lang="en-US" dirty="0"/>
              <a:t>Have a pipeline after this slide and explain what the datasets are at right now and then where they will be</a:t>
            </a:r>
          </a:p>
          <a:p>
            <a:endParaRPr lang="en-US" dirty="0"/>
          </a:p>
        </p:txBody>
      </p:sp>
      <p:sp>
        <p:nvSpPr>
          <p:cNvPr id="4" name="Slide Number Placeholder 3"/>
          <p:cNvSpPr>
            <a:spLocks noGrp="1"/>
          </p:cNvSpPr>
          <p:nvPr>
            <p:ph type="sldNum" sz="quarter" idx="5"/>
          </p:nvPr>
        </p:nvSpPr>
        <p:spPr/>
        <p:txBody>
          <a:bodyPr/>
          <a:lstStyle/>
          <a:p>
            <a:fld id="{59246034-087B-3940-B480-2C57E8FEC7F8}" type="slidenum">
              <a:rPr lang="en-US" smtClean="0"/>
              <a:t>13</a:t>
            </a:fld>
            <a:endParaRPr lang="en-US"/>
          </a:p>
        </p:txBody>
      </p:sp>
    </p:spTree>
    <p:extLst>
      <p:ext uri="{BB962C8B-B14F-4D97-AF65-F5344CB8AC3E}">
        <p14:creationId xmlns:p14="http://schemas.microsoft.com/office/powerpoint/2010/main" val="313470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07E1-A9C5-84DB-BFEC-DBAA7708A6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DD8EC5-5B66-800B-977C-C0FFCD660E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807229-31C6-34FD-CAA9-C9D4D8CB766D}"/>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5" name="Footer Placeholder 4">
            <a:extLst>
              <a:ext uri="{FF2B5EF4-FFF2-40B4-BE49-F238E27FC236}">
                <a16:creationId xmlns:a16="http://schemas.microsoft.com/office/drawing/2014/main" id="{823A82A2-9299-C287-B5D8-3C1F26A95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95011-E29C-154A-7544-3E15BA13FB33}"/>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739581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F36C-DEE1-3E1A-7B61-143021A9A5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E5F095-8F0C-E02B-7F69-229196DE76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23EC6-CD23-03FF-EA5B-13D3FAF8CEDD}"/>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5" name="Footer Placeholder 4">
            <a:extLst>
              <a:ext uri="{FF2B5EF4-FFF2-40B4-BE49-F238E27FC236}">
                <a16:creationId xmlns:a16="http://schemas.microsoft.com/office/drawing/2014/main" id="{6EC0F939-5188-1A38-A4D3-3DE751D2B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6DB9E-99B1-B6B8-5E23-F8210A21BF3D}"/>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137993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903B8-937A-C438-5200-5AF7297E83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2D7B6E-C083-E756-AEA2-A66A19607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3D716-9BAE-A937-4430-5FB8F1F791CA}"/>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5" name="Footer Placeholder 4">
            <a:extLst>
              <a:ext uri="{FF2B5EF4-FFF2-40B4-BE49-F238E27FC236}">
                <a16:creationId xmlns:a16="http://schemas.microsoft.com/office/drawing/2014/main" id="{87EF422F-F232-82D9-9C1C-5F90866C4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964136-6FC6-DBCB-4B64-ADCBAC8B9525}"/>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357170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EDAF8-172B-EC61-4A46-BEAB75C8D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49DC7E-9E7D-2448-F5A2-1C42D35637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1E80E-FD9D-0868-7219-FFF651F067D8}"/>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5" name="Footer Placeholder 4">
            <a:extLst>
              <a:ext uri="{FF2B5EF4-FFF2-40B4-BE49-F238E27FC236}">
                <a16:creationId xmlns:a16="http://schemas.microsoft.com/office/drawing/2014/main" id="{7F5D1A3D-73A1-2CAD-46B9-89F4CED7B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2BD7C-2D2A-7EAA-3A77-3E6369CED57B}"/>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1427875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253A6-5903-CA2A-ABBD-3A13609DFA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B7EB6E-42CD-C388-3C4B-BFB1710F39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7C3FA-B9F5-4492-201F-C85FC20F7C4C}"/>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5" name="Footer Placeholder 4">
            <a:extLst>
              <a:ext uri="{FF2B5EF4-FFF2-40B4-BE49-F238E27FC236}">
                <a16:creationId xmlns:a16="http://schemas.microsoft.com/office/drawing/2014/main" id="{2ADA7C82-575C-943C-8294-124D8A3B4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65AE3-E8E5-B964-D081-78EF5635E826}"/>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3369980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C572-68C1-9174-1A5D-FA7CFA471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2BEAE-AC22-9621-A07A-5C623DD67F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50B310-E098-B4AA-4BC0-C0F1FD8B24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FECC2A-6780-4EB7-02AE-3903CC1C1133}"/>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6" name="Footer Placeholder 5">
            <a:extLst>
              <a:ext uri="{FF2B5EF4-FFF2-40B4-BE49-F238E27FC236}">
                <a16:creationId xmlns:a16="http://schemas.microsoft.com/office/drawing/2014/main" id="{39A2DE8B-F64F-0402-44CB-20ADBDC46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E35CE-5232-58CC-A0AF-60B7204301F4}"/>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55817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2AFA-4ABE-8AA2-19F3-DE77B20B70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7F9551-9488-E7C0-8C55-29E1A38012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A344FA-8157-964B-444D-75CD2B8E18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2BD704-ECA3-130D-E972-DA6CF53634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F0992A-5349-A1A8-5260-C4D2E7C720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020458-AB02-2783-1108-0D936A4A3CAF}"/>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8" name="Footer Placeholder 7">
            <a:extLst>
              <a:ext uri="{FF2B5EF4-FFF2-40B4-BE49-F238E27FC236}">
                <a16:creationId xmlns:a16="http://schemas.microsoft.com/office/drawing/2014/main" id="{1FFABCB9-57CD-C158-2167-EBDD3E14CC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098548-75D7-B4F4-F57B-6D92C3E41C1B}"/>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3582508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457B-5946-F5B6-1D47-8694BB454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D3E066-355F-B284-C442-222D0FE2A5CB}"/>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4" name="Footer Placeholder 3">
            <a:extLst>
              <a:ext uri="{FF2B5EF4-FFF2-40B4-BE49-F238E27FC236}">
                <a16:creationId xmlns:a16="http://schemas.microsoft.com/office/drawing/2014/main" id="{E6AE49D4-B449-F924-E15B-921CCBC25B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B28E35-470A-8CDE-8659-9340F2FF0C00}"/>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1790045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A8141-127D-6595-F18E-FE6E98442E0D}"/>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3" name="Footer Placeholder 2">
            <a:extLst>
              <a:ext uri="{FF2B5EF4-FFF2-40B4-BE49-F238E27FC236}">
                <a16:creationId xmlns:a16="http://schemas.microsoft.com/office/drawing/2014/main" id="{5978DA9C-9D55-AAD5-FDF7-CE7C4CD0DF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2E5647-BA50-589D-0393-4D327EE05F99}"/>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1826614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B972-30DB-E82B-82D7-7BF9B79C08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BD6807-7F68-6186-2B69-33529755D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765D7D-B57A-6C4C-A399-26C864F0F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88A1F-D581-56DC-BE8D-A32651B610F9}"/>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6" name="Footer Placeholder 5">
            <a:extLst>
              <a:ext uri="{FF2B5EF4-FFF2-40B4-BE49-F238E27FC236}">
                <a16:creationId xmlns:a16="http://schemas.microsoft.com/office/drawing/2014/main" id="{84A10F36-313F-0631-A78C-1A340470F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3376E-EC1E-67B6-8195-7CC462446B43}"/>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3086678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A8CE-E2FC-433E-781F-799FC1DE83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294211-0E2D-9A4A-1343-7761E2A00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BFEB59-7104-F8FA-F623-8494B22E5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F67C6-F1FC-6F52-9242-2BB43D4DF169}"/>
              </a:ext>
            </a:extLst>
          </p:cNvPr>
          <p:cNvSpPr>
            <a:spLocks noGrp="1"/>
          </p:cNvSpPr>
          <p:nvPr>
            <p:ph type="dt" sz="half" idx="10"/>
          </p:nvPr>
        </p:nvSpPr>
        <p:spPr/>
        <p:txBody>
          <a:bodyPr/>
          <a:lstStyle/>
          <a:p>
            <a:fld id="{7CD38131-94BB-4D4C-A478-D97F2CD4627A}" type="datetimeFigureOut">
              <a:rPr lang="en-US" smtClean="0"/>
              <a:t>8/7/23</a:t>
            </a:fld>
            <a:endParaRPr lang="en-US"/>
          </a:p>
        </p:txBody>
      </p:sp>
      <p:sp>
        <p:nvSpPr>
          <p:cNvPr id="6" name="Footer Placeholder 5">
            <a:extLst>
              <a:ext uri="{FF2B5EF4-FFF2-40B4-BE49-F238E27FC236}">
                <a16:creationId xmlns:a16="http://schemas.microsoft.com/office/drawing/2014/main" id="{7DA5307A-2FBD-5397-3A00-35696D39AE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47F1CE-ABE7-C8EC-C1F9-222460014A95}"/>
              </a:ext>
            </a:extLst>
          </p:cNvPr>
          <p:cNvSpPr>
            <a:spLocks noGrp="1"/>
          </p:cNvSpPr>
          <p:nvPr>
            <p:ph type="sldNum" sz="quarter" idx="12"/>
          </p:nvPr>
        </p:nvSpPr>
        <p:spPr/>
        <p:txBody>
          <a:bodyPr/>
          <a:lstStyle/>
          <a:p>
            <a:fld id="{D399ED38-8C0B-44A8-8DD7-79311ACA36DF}" type="slidenum">
              <a:rPr lang="en-US" smtClean="0"/>
              <a:t>‹#›</a:t>
            </a:fld>
            <a:endParaRPr lang="en-US"/>
          </a:p>
        </p:txBody>
      </p:sp>
    </p:spTree>
    <p:extLst>
      <p:ext uri="{BB962C8B-B14F-4D97-AF65-F5344CB8AC3E}">
        <p14:creationId xmlns:p14="http://schemas.microsoft.com/office/powerpoint/2010/main" val="2253138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E0D2BD-E72F-F539-454B-16E0D04B24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9327F7-49C0-88BF-883A-BA094767C1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FC3D6-E317-59F2-3CB4-94F225F22A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D38131-94BB-4D4C-A478-D97F2CD4627A}" type="datetimeFigureOut">
              <a:rPr lang="en-US" smtClean="0"/>
              <a:t>8/7/23</a:t>
            </a:fld>
            <a:endParaRPr lang="en-US"/>
          </a:p>
        </p:txBody>
      </p:sp>
      <p:sp>
        <p:nvSpPr>
          <p:cNvPr id="5" name="Footer Placeholder 4">
            <a:extLst>
              <a:ext uri="{FF2B5EF4-FFF2-40B4-BE49-F238E27FC236}">
                <a16:creationId xmlns:a16="http://schemas.microsoft.com/office/drawing/2014/main" id="{CAADC370-8B8A-028D-B200-FBB2807E2D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A98953-34FF-7D47-6D8C-6B1C689E55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99ED38-8C0B-44A8-8DD7-79311ACA36DF}" type="slidenum">
              <a:rPr lang="en-US" smtClean="0"/>
              <a:t>‹#›</a:t>
            </a:fld>
            <a:endParaRPr lang="en-US"/>
          </a:p>
        </p:txBody>
      </p:sp>
    </p:spTree>
    <p:extLst>
      <p:ext uri="{BB962C8B-B14F-4D97-AF65-F5344CB8AC3E}">
        <p14:creationId xmlns:p14="http://schemas.microsoft.com/office/powerpoint/2010/main" val="2207923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3.xml"/><Relationship Id="rId16"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5FF029-628F-963F-8E9B-C332B3A0EBFA}"/>
              </a:ext>
            </a:extLst>
          </p:cNvPr>
          <p:cNvSpPr/>
          <p:nvPr/>
        </p:nvSpPr>
        <p:spPr>
          <a:xfrm>
            <a:off x="377372" y="1018761"/>
            <a:ext cx="2759723" cy="2546459"/>
          </a:xfrm>
          <a:prstGeom prst="rect">
            <a:avLst/>
          </a:prstGeom>
          <a:solidFill>
            <a:srgbClr val="FF7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Pink group = Dataset 1</a:t>
            </a:r>
          </a:p>
        </p:txBody>
      </p:sp>
      <p:sp>
        <p:nvSpPr>
          <p:cNvPr id="5" name="Rectangle 4">
            <a:extLst>
              <a:ext uri="{FF2B5EF4-FFF2-40B4-BE49-F238E27FC236}">
                <a16:creationId xmlns:a16="http://schemas.microsoft.com/office/drawing/2014/main" id="{052EE27D-9AB1-13A6-746D-5BAACEF88049}"/>
              </a:ext>
            </a:extLst>
          </p:cNvPr>
          <p:cNvSpPr/>
          <p:nvPr/>
        </p:nvSpPr>
        <p:spPr>
          <a:xfrm>
            <a:off x="377372" y="3894512"/>
            <a:ext cx="2759723" cy="2546459"/>
          </a:xfrm>
          <a:prstGeom prst="rect">
            <a:avLst/>
          </a:prstGeom>
          <a:solidFill>
            <a:srgbClr val="FC9B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Orange group = Dataset 3</a:t>
            </a:r>
          </a:p>
        </p:txBody>
      </p:sp>
      <p:sp>
        <p:nvSpPr>
          <p:cNvPr id="6" name="Rectangle 5">
            <a:extLst>
              <a:ext uri="{FF2B5EF4-FFF2-40B4-BE49-F238E27FC236}">
                <a16:creationId xmlns:a16="http://schemas.microsoft.com/office/drawing/2014/main" id="{327BDB8E-6572-FFB0-2C83-116249BE94B5}"/>
              </a:ext>
            </a:extLst>
          </p:cNvPr>
          <p:cNvSpPr/>
          <p:nvPr/>
        </p:nvSpPr>
        <p:spPr>
          <a:xfrm>
            <a:off x="6295184" y="1038564"/>
            <a:ext cx="2759723" cy="254645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Yellow group = Dataset 2</a:t>
            </a:r>
          </a:p>
        </p:txBody>
      </p:sp>
      <p:sp>
        <p:nvSpPr>
          <p:cNvPr id="7" name="Rectangle 6">
            <a:extLst>
              <a:ext uri="{FF2B5EF4-FFF2-40B4-BE49-F238E27FC236}">
                <a16:creationId xmlns:a16="http://schemas.microsoft.com/office/drawing/2014/main" id="{EA152624-199F-5ED9-E7DD-4B35C43B776A}"/>
              </a:ext>
            </a:extLst>
          </p:cNvPr>
          <p:cNvSpPr/>
          <p:nvPr/>
        </p:nvSpPr>
        <p:spPr>
          <a:xfrm>
            <a:off x="6284686" y="3894512"/>
            <a:ext cx="2780719" cy="2546459"/>
          </a:xfrm>
          <a:prstGeom prst="rect">
            <a:avLst/>
          </a:prstGeom>
          <a:solidFill>
            <a:srgbClr val="31FF5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Green group = Dataset 4</a:t>
            </a:r>
          </a:p>
        </p:txBody>
      </p:sp>
      <p:sp>
        <p:nvSpPr>
          <p:cNvPr id="9" name="TextBox 8">
            <a:extLst>
              <a:ext uri="{FF2B5EF4-FFF2-40B4-BE49-F238E27FC236}">
                <a16:creationId xmlns:a16="http://schemas.microsoft.com/office/drawing/2014/main" id="{8D21B7B8-B996-BC05-C8E0-07CBD702DC45}"/>
              </a:ext>
            </a:extLst>
          </p:cNvPr>
          <p:cNvSpPr txBox="1"/>
          <p:nvPr/>
        </p:nvSpPr>
        <p:spPr>
          <a:xfrm>
            <a:off x="3137095" y="1153218"/>
            <a:ext cx="2540000" cy="2308324"/>
          </a:xfrm>
          <a:prstGeom prst="rect">
            <a:avLst/>
          </a:prstGeom>
          <a:noFill/>
          <a:ln w="28575">
            <a:solidFill>
              <a:srgbClr val="FF71FF"/>
            </a:solidFill>
          </a:ln>
        </p:spPr>
        <p:txBody>
          <a:bodyPr wrap="square" rtlCol="0">
            <a:spAutoFit/>
          </a:bodyPr>
          <a:lstStyle/>
          <a:p>
            <a:r>
              <a:rPr lang="en-US" dirty="0" err="1"/>
              <a:t>Achour</a:t>
            </a:r>
            <a:r>
              <a:rPr lang="en-US" dirty="0"/>
              <a:t> Amiri</a:t>
            </a:r>
          </a:p>
          <a:p>
            <a:r>
              <a:rPr lang="en-US" dirty="0"/>
              <a:t>Liza </a:t>
            </a:r>
            <a:r>
              <a:rPr lang="en-US" dirty="0" err="1"/>
              <a:t>DeGenring</a:t>
            </a:r>
            <a:endParaRPr lang="en-US" dirty="0"/>
          </a:p>
          <a:p>
            <a:r>
              <a:rPr lang="en-US" dirty="0"/>
              <a:t>Isabella Borrero</a:t>
            </a:r>
          </a:p>
          <a:p>
            <a:r>
              <a:rPr lang="en-US" dirty="0"/>
              <a:t>Mustafa </a:t>
            </a:r>
            <a:r>
              <a:rPr lang="en-US" dirty="0" err="1"/>
              <a:t>Jibrin</a:t>
            </a:r>
            <a:endParaRPr lang="en-US" dirty="0"/>
          </a:p>
          <a:p>
            <a:r>
              <a:rPr lang="en-US" dirty="0"/>
              <a:t>Anissa </a:t>
            </a:r>
            <a:r>
              <a:rPr lang="en-US" dirty="0" err="1"/>
              <a:t>Poleatewich</a:t>
            </a:r>
            <a:endParaRPr lang="en-US" dirty="0"/>
          </a:p>
          <a:p>
            <a:r>
              <a:rPr lang="en-US" dirty="0"/>
              <a:t>Sanjib Sapkota</a:t>
            </a:r>
          </a:p>
          <a:p>
            <a:r>
              <a:rPr lang="en-US" dirty="0" err="1"/>
              <a:t>Meinan</a:t>
            </a:r>
            <a:r>
              <a:rPr lang="en-US" dirty="0"/>
              <a:t> Wang</a:t>
            </a:r>
          </a:p>
          <a:p>
            <a:r>
              <a:rPr lang="en-US" dirty="0"/>
              <a:t>Baylee Voigt</a:t>
            </a:r>
          </a:p>
        </p:txBody>
      </p:sp>
      <p:sp>
        <p:nvSpPr>
          <p:cNvPr id="11" name="TextBox 10">
            <a:extLst>
              <a:ext uri="{FF2B5EF4-FFF2-40B4-BE49-F238E27FC236}">
                <a16:creationId xmlns:a16="http://schemas.microsoft.com/office/drawing/2014/main" id="{5A191B74-DE5D-D5BE-E36D-DEFEE8B13FEC}"/>
              </a:ext>
            </a:extLst>
          </p:cNvPr>
          <p:cNvSpPr txBox="1"/>
          <p:nvPr/>
        </p:nvSpPr>
        <p:spPr>
          <a:xfrm>
            <a:off x="9065405" y="1276327"/>
            <a:ext cx="2540000" cy="2031325"/>
          </a:xfrm>
          <a:prstGeom prst="rect">
            <a:avLst/>
          </a:prstGeom>
          <a:noFill/>
          <a:ln w="28575">
            <a:solidFill>
              <a:srgbClr val="FFFF00"/>
            </a:solidFill>
          </a:ln>
        </p:spPr>
        <p:txBody>
          <a:bodyPr wrap="square" rtlCol="0">
            <a:spAutoFit/>
          </a:bodyPr>
          <a:lstStyle/>
          <a:p>
            <a:r>
              <a:rPr lang="en-US" dirty="0" err="1"/>
              <a:t>Arild</a:t>
            </a:r>
            <a:r>
              <a:rPr lang="en-US" dirty="0"/>
              <a:t> Arifin</a:t>
            </a:r>
          </a:p>
          <a:p>
            <a:r>
              <a:rPr lang="en-US" dirty="0"/>
              <a:t>Kathryn </a:t>
            </a:r>
            <a:r>
              <a:rPr lang="en-US" dirty="0" err="1"/>
              <a:t>Duris</a:t>
            </a:r>
            <a:endParaRPr lang="en-US" dirty="0"/>
          </a:p>
          <a:p>
            <a:r>
              <a:rPr lang="en-US" dirty="0"/>
              <a:t>Blaise </a:t>
            </a:r>
            <a:r>
              <a:rPr lang="en-US" dirty="0" err="1"/>
              <a:t>Jumbam</a:t>
            </a:r>
            <a:endParaRPr lang="en-US" dirty="0"/>
          </a:p>
          <a:p>
            <a:r>
              <a:rPr lang="en-US" dirty="0"/>
              <a:t>Adele McLeod</a:t>
            </a:r>
          </a:p>
          <a:p>
            <a:r>
              <a:rPr lang="en-US" dirty="0"/>
              <a:t>Dinesh Poudel</a:t>
            </a:r>
          </a:p>
          <a:p>
            <a:r>
              <a:rPr lang="en-US" dirty="0"/>
              <a:t>Shankar Shakya</a:t>
            </a:r>
          </a:p>
          <a:p>
            <a:r>
              <a:rPr lang="en-US" dirty="0"/>
              <a:t>Edgar Nieto-Lopez</a:t>
            </a:r>
          </a:p>
        </p:txBody>
      </p:sp>
      <p:sp>
        <p:nvSpPr>
          <p:cNvPr id="13" name="TextBox 12">
            <a:extLst>
              <a:ext uri="{FF2B5EF4-FFF2-40B4-BE49-F238E27FC236}">
                <a16:creationId xmlns:a16="http://schemas.microsoft.com/office/drawing/2014/main" id="{3373B64E-8A06-C3E8-6B3D-746F0CAAD933}"/>
              </a:ext>
            </a:extLst>
          </p:cNvPr>
          <p:cNvSpPr txBox="1"/>
          <p:nvPr/>
        </p:nvSpPr>
        <p:spPr>
          <a:xfrm>
            <a:off x="3137095" y="4162627"/>
            <a:ext cx="2540000" cy="2031325"/>
          </a:xfrm>
          <a:prstGeom prst="rect">
            <a:avLst/>
          </a:prstGeom>
          <a:noFill/>
          <a:ln w="28575">
            <a:solidFill>
              <a:srgbClr val="FC9B00"/>
            </a:solidFill>
          </a:ln>
        </p:spPr>
        <p:txBody>
          <a:bodyPr wrap="square" rtlCol="0">
            <a:spAutoFit/>
          </a:bodyPr>
          <a:lstStyle/>
          <a:p>
            <a:r>
              <a:rPr lang="en-US" dirty="0"/>
              <a:t>M. Amina </a:t>
            </a:r>
            <a:r>
              <a:rPr lang="en-US" dirty="0" err="1"/>
              <a:t>Hassani</a:t>
            </a:r>
            <a:endParaRPr lang="en-US" dirty="0"/>
          </a:p>
          <a:p>
            <a:r>
              <a:rPr lang="en-US" dirty="0" err="1"/>
              <a:t>Bisho</a:t>
            </a:r>
            <a:r>
              <a:rPr lang="en-US" dirty="0"/>
              <a:t> </a:t>
            </a:r>
            <a:r>
              <a:rPr lang="en-US" dirty="0" err="1"/>
              <a:t>Lawaju</a:t>
            </a:r>
            <a:endParaRPr lang="en-US" dirty="0"/>
          </a:p>
          <a:p>
            <a:r>
              <a:rPr lang="en-US" dirty="0" err="1"/>
              <a:t>Afsana</a:t>
            </a:r>
            <a:r>
              <a:rPr lang="en-US" dirty="0"/>
              <a:t> Noor</a:t>
            </a:r>
          </a:p>
          <a:p>
            <a:r>
              <a:rPr lang="en-US" dirty="0"/>
              <a:t>Mandeep </a:t>
            </a:r>
            <a:r>
              <a:rPr lang="en-US" dirty="0" err="1"/>
              <a:t>Redhu</a:t>
            </a:r>
            <a:endParaRPr lang="en-US" dirty="0"/>
          </a:p>
          <a:p>
            <a:r>
              <a:rPr lang="en-US" dirty="0"/>
              <a:t>Shan Shan</a:t>
            </a:r>
          </a:p>
          <a:p>
            <a:r>
              <a:rPr lang="en-US" dirty="0"/>
              <a:t>Iris </a:t>
            </a:r>
            <a:r>
              <a:rPr lang="en-US" dirty="0" err="1"/>
              <a:t>Goet</a:t>
            </a:r>
            <a:endParaRPr lang="en-US" dirty="0"/>
          </a:p>
          <a:p>
            <a:r>
              <a:rPr lang="en-US" dirty="0"/>
              <a:t>Jordan Marshall</a:t>
            </a:r>
          </a:p>
        </p:txBody>
      </p:sp>
      <p:sp>
        <p:nvSpPr>
          <p:cNvPr id="17" name="TextBox 16">
            <a:extLst>
              <a:ext uri="{FF2B5EF4-FFF2-40B4-BE49-F238E27FC236}">
                <a16:creationId xmlns:a16="http://schemas.microsoft.com/office/drawing/2014/main" id="{17A85C44-25D0-3E1A-0ECE-E1E71253F626}"/>
              </a:ext>
            </a:extLst>
          </p:cNvPr>
          <p:cNvSpPr txBox="1"/>
          <p:nvPr/>
        </p:nvSpPr>
        <p:spPr>
          <a:xfrm>
            <a:off x="9054907" y="4171883"/>
            <a:ext cx="2540000" cy="2031325"/>
          </a:xfrm>
          <a:prstGeom prst="rect">
            <a:avLst/>
          </a:prstGeom>
          <a:noFill/>
          <a:ln w="28575">
            <a:solidFill>
              <a:srgbClr val="31FF56"/>
            </a:solidFill>
          </a:ln>
        </p:spPr>
        <p:txBody>
          <a:bodyPr wrap="square" rtlCol="0">
            <a:spAutoFit/>
          </a:bodyPr>
          <a:lstStyle/>
          <a:p>
            <a:r>
              <a:rPr lang="en-US" dirty="0" err="1"/>
              <a:t>Pragyan</a:t>
            </a:r>
            <a:r>
              <a:rPr lang="en-US" dirty="0"/>
              <a:t> </a:t>
            </a:r>
            <a:r>
              <a:rPr lang="en-US" dirty="0" err="1"/>
              <a:t>Burlakoti</a:t>
            </a:r>
            <a:endParaRPr lang="en-US" dirty="0"/>
          </a:p>
          <a:p>
            <a:r>
              <a:rPr lang="en-US" dirty="0" err="1"/>
              <a:t>Shashika</a:t>
            </a:r>
            <a:r>
              <a:rPr lang="en-US" dirty="0"/>
              <a:t> </a:t>
            </a:r>
            <a:r>
              <a:rPr lang="en-US" dirty="0" err="1"/>
              <a:t>Hewavitharana</a:t>
            </a:r>
            <a:endParaRPr lang="en-US" dirty="0"/>
          </a:p>
          <a:p>
            <a:r>
              <a:rPr lang="en-US" dirty="0"/>
              <a:t>Mihir Mandal</a:t>
            </a:r>
          </a:p>
          <a:p>
            <a:r>
              <a:rPr lang="en-US" dirty="0" err="1"/>
              <a:t>Dipiza</a:t>
            </a:r>
            <a:r>
              <a:rPr lang="en-US" dirty="0"/>
              <a:t> Oli</a:t>
            </a:r>
          </a:p>
          <a:p>
            <a:r>
              <a:rPr lang="en-US" dirty="0"/>
              <a:t>Samantha Rude</a:t>
            </a:r>
          </a:p>
          <a:p>
            <a:r>
              <a:rPr lang="en-US" dirty="0"/>
              <a:t>Alexander </a:t>
            </a:r>
            <a:r>
              <a:rPr lang="en-US" dirty="0" err="1"/>
              <a:t>Tako</a:t>
            </a:r>
            <a:endParaRPr lang="en-US" dirty="0"/>
          </a:p>
          <a:p>
            <a:r>
              <a:rPr lang="en-US" dirty="0"/>
              <a:t>Carla Tavares</a:t>
            </a:r>
          </a:p>
        </p:txBody>
      </p:sp>
      <p:sp>
        <p:nvSpPr>
          <p:cNvPr id="18" name="TextBox 17">
            <a:extLst>
              <a:ext uri="{FF2B5EF4-FFF2-40B4-BE49-F238E27FC236}">
                <a16:creationId xmlns:a16="http://schemas.microsoft.com/office/drawing/2014/main" id="{F4E0E75A-DE45-2C86-D1B7-5308B7CAA8D2}"/>
              </a:ext>
            </a:extLst>
          </p:cNvPr>
          <p:cNvSpPr txBox="1"/>
          <p:nvPr/>
        </p:nvSpPr>
        <p:spPr>
          <a:xfrm>
            <a:off x="468142" y="269631"/>
            <a:ext cx="10803987" cy="584775"/>
          </a:xfrm>
          <a:prstGeom prst="rect">
            <a:avLst/>
          </a:prstGeom>
          <a:noFill/>
        </p:spPr>
        <p:txBody>
          <a:bodyPr wrap="square" rtlCol="0">
            <a:spAutoFit/>
          </a:bodyPr>
          <a:lstStyle/>
          <a:p>
            <a:r>
              <a:rPr lang="en-US" sz="3200" dirty="0"/>
              <a:t>Please sit with your group!</a:t>
            </a:r>
          </a:p>
        </p:txBody>
      </p:sp>
    </p:spTree>
    <p:extLst>
      <p:ext uri="{BB962C8B-B14F-4D97-AF65-F5344CB8AC3E}">
        <p14:creationId xmlns:p14="http://schemas.microsoft.com/office/powerpoint/2010/main" val="334718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94E22-3990-56DA-D8E0-25E6B2C8C770}"/>
              </a:ext>
            </a:extLst>
          </p:cNvPr>
          <p:cNvPicPr>
            <a:picLocks noChangeAspect="1"/>
          </p:cNvPicPr>
          <p:nvPr/>
        </p:nvPicPr>
        <p:blipFill>
          <a:blip r:embed="rId3"/>
          <a:stretch>
            <a:fillRect/>
          </a:stretch>
        </p:blipFill>
        <p:spPr>
          <a:xfrm>
            <a:off x="785596" y="2205797"/>
            <a:ext cx="2126503" cy="1732452"/>
          </a:xfrm>
          <a:prstGeom prst="rect">
            <a:avLst/>
          </a:prstGeom>
        </p:spPr>
      </p:pic>
      <p:pic>
        <p:nvPicPr>
          <p:cNvPr id="1026" name="Picture 2">
            <a:extLst>
              <a:ext uri="{FF2B5EF4-FFF2-40B4-BE49-F238E27FC236}">
                <a16:creationId xmlns:a16="http://schemas.microsoft.com/office/drawing/2014/main" id="{098D3B00-1D02-3F49-03E1-D1B9E17E47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61" y="2047435"/>
            <a:ext cx="2049174" cy="2049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258533-045B-34DB-117D-E89E5D9A867E}"/>
              </a:ext>
            </a:extLst>
          </p:cNvPr>
          <p:cNvSpPr>
            <a:spLocks noGrp="1"/>
          </p:cNvSpPr>
          <p:nvPr>
            <p:ph type="title"/>
          </p:nvPr>
        </p:nvSpPr>
        <p:spPr/>
        <p:txBody>
          <a:bodyPr/>
          <a:lstStyle/>
          <a:p>
            <a:r>
              <a:rPr lang="en-US" dirty="0"/>
              <a:t>MGS pipeline is a bit easier than you might think!</a:t>
            </a:r>
          </a:p>
        </p:txBody>
      </p:sp>
      <p:pic>
        <p:nvPicPr>
          <p:cNvPr id="12" name="Picture 11">
            <a:extLst>
              <a:ext uri="{FF2B5EF4-FFF2-40B4-BE49-F238E27FC236}">
                <a16:creationId xmlns:a16="http://schemas.microsoft.com/office/drawing/2014/main" id="{41DB6E7D-AE5E-CA73-33D9-671A6BCED066}"/>
              </a:ext>
            </a:extLst>
          </p:cNvPr>
          <p:cNvPicPr>
            <a:picLocks noChangeAspect="1"/>
          </p:cNvPicPr>
          <p:nvPr/>
        </p:nvPicPr>
        <p:blipFill>
          <a:blip r:embed="rId5"/>
          <a:stretch>
            <a:fillRect/>
          </a:stretch>
        </p:blipFill>
        <p:spPr>
          <a:xfrm>
            <a:off x="7870320" y="2509133"/>
            <a:ext cx="1767591" cy="1429116"/>
          </a:xfrm>
          <a:prstGeom prst="rect">
            <a:avLst/>
          </a:prstGeom>
        </p:spPr>
      </p:pic>
      <p:pic>
        <p:nvPicPr>
          <p:cNvPr id="14" name="Picture 13">
            <a:extLst>
              <a:ext uri="{FF2B5EF4-FFF2-40B4-BE49-F238E27FC236}">
                <a16:creationId xmlns:a16="http://schemas.microsoft.com/office/drawing/2014/main" id="{FD787AC6-7CFC-BAFB-7134-AA99CCC73CED}"/>
              </a:ext>
            </a:extLst>
          </p:cNvPr>
          <p:cNvPicPr>
            <a:picLocks noChangeAspect="1"/>
          </p:cNvPicPr>
          <p:nvPr/>
        </p:nvPicPr>
        <p:blipFill>
          <a:blip r:embed="rId6"/>
          <a:stretch>
            <a:fillRect/>
          </a:stretch>
        </p:blipFill>
        <p:spPr>
          <a:xfrm>
            <a:off x="10150334" y="2736516"/>
            <a:ext cx="1382303" cy="1291956"/>
          </a:xfrm>
          <a:prstGeom prst="rect">
            <a:avLst/>
          </a:prstGeom>
        </p:spPr>
      </p:pic>
      <p:pic>
        <p:nvPicPr>
          <p:cNvPr id="16" name="Picture 15">
            <a:extLst>
              <a:ext uri="{FF2B5EF4-FFF2-40B4-BE49-F238E27FC236}">
                <a16:creationId xmlns:a16="http://schemas.microsoft.com/office/drawing/2014/main" id="{4FA6A99A-AAAC-AD63-5BF9-61C49B005D3A}"/>
              </a:ext>
            </a:extLst>
          </p:cNvPr>
          <p:cNvPicPr>
            <a:picLocks noChangeAspect="1"/>
          </p:cNvPicPr>
          <p:nvPr/>
        </p:nvPicPr>
        <p:blipFill>
          <a:blip r:embed="rId7"/>
          <a:stretch>
            <a:fillRect/>
          </a:stretch>
        </p:blipFill>
        <p:spPr>
          <a:xfrm>
            <a:off x="6163666" y="2618658"/>
            <a:ext cx="1023055" cy="1210066"/>
          </a:xfrm>
          <a:prstGeom prst="rect">
            <a:avLst/>
          </a:prstGeom>
        </p:spPr>
      </p:pic>
      <p:cxnSp>
        <p:nvCxnSpPr>
          <p:cNvPr id="18" name="Straight Arrow Connector 17">
            <a:extLst>
              <a:ext uri="{FF2B5EF4-FFF2-40B4-BE49-F238E27FC236}">
                <a16:creationId xmlns:a16="http://schemas.microsoft.com/office/drawing/2014/main" id="{8E76F986-D7C0-6FA6-1AE1-03FABF48E432}"/>
              </a:ext>
            </a:extLst>
          </p:cNvPr>
          <p:cNvCxnSpPr>
            <a:cxnSpLocks/>
          </p:cNvCxnSpPr>
          <p:nvPr/>
        </p:nvCxnSpPr>
        <p:spPr>
          <a:xfrm>
            <a:off x="5467739" y="3382494"/>
            <a:ext cx="695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64D9ED-D6BF-8DA1-66E1-AD4D15563FCD}"/>
              </a:ext>
            </a:extLst>
          </p:cNvPr>
          <p:cNvCxnSpPr>
            <a:cxnSpLocks/>
          </p:cNvCxnSpPr>
          <p:nvPr/>
        </p:nvCxnSpPr>
        <p:spPr>
          <a:xfrm>
            <a:off x="7186721" y="3382494"/>
            <a:ext cx="695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30F18EB-82BE-CFA7-1E0F-9C8EFA7C59DD}"/>
              </a:ext>
            </a:extLst>
          </p:cNvPr>
          <p:cNvCxnSpPr>
            <a:cxnSpLocks/>
          </p:cNvCxnSpPr>
          <p:nvPr/>
        </p:nvCxnSpPr>
        <p:spPr>
          <a:xfrm>
            <a:off x="9689063" y="3382494"/>
            <a:ext cx="695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A3E7BF-0F1D-C9AA-B61E-FC35F1F3A560}"/>
              </a:ext>
            </a:extLst>
          </p:cNvPr>
          <p:cNvCxnSpPr>
            <a:cxnSpLocks/>
          </p:cNvCxnSpPr>
          <p:nvPr/>
        </p:nvCxnSpPr>
        <p:spPr>
          <a:xfrm flipH="1">
            <a:off x="3038845" y="3050413"/>
            <a:ext cx="868506" cy="2817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198544C-2629-6E28-E32E-3E4A8BA24F94}"/>
              </a:ext>
            </a:extLst>
          </p:cNvPr>
          <p:cNvPicPr>
            <a:picLocks noChangeAspect="1"/>
          </p:cNvPicPr>
          <p:nvPr/>
        </p:nvPicPr>
        <p:blipFill>
          <a:blip r:embed="rId8"/>
          <a:stretch>
            <a:fillRect/>
          </a:stretch>
        </p:blipFill>
        <p:spPr>
          <a:xfrm>
            <a:off x="3829138" y="1765126"/>
            <a:ext cx="1425063" cy="2408129"/>
          </a:xfrm>
          <a:prstGeom prst="rect">
            <a:avLst/>
          </a:prstGeom>
        </p:spPr>
      </p:pic>
      <p:sp>
        <p:nvSpPr>
          <p:cNvPr id="25" name="Rectangle 24">
            <a:extLst>
              <a:ext uri="{FF2B5EF4-FFF2-40B4-BE49-F238E27FC236}">
                <a16:creationId xmlns:a16="http://schemas.microsoft.com/office/drawing/2014/main" id="{48FCE7E7-7AF4-4D30-BCA8-4E1E68772314}"/>
              </a:ext>
            </a:extLst>
          </p:cNvPr>
          <p:cNvSpPr/>
          <p:nvPr/>
        </p:nvSpPr>
        <p:spPr>
          <a:xfrm>
            <a:off x="3033888" y="2855784"/>
            <a:ext cx="894574" cy="7644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D77B2C-2629-D71E-F155-2EF6A1E3F0D9}"/>
              </a:ext>
            </a:extLst>
          </p:cNvPr>
          <p:cNvSpPr txBox="1"/>
          <p:nvPr/>
        </p:nvSpPr>
        <p:spPr>
          <a:xfrm>
            <a:off x="597159" y="4338331"/>
            <a:ext cx="10935478" cy="830997"/>
          </a:xfrm>
          <a:prstGeom prst="rect">
            <a:avLst/>
          </a:prstGeom>
          <a:noFill/>
        </p:spPr>
        <p:txBody>
          <a:bodyPr wrap="square" rtlCol="0">
            <a:spAutoFit/>
          </a:bodyPr>
          <a:lstStyle/>
          <a:p>
            <a:r>
              <a:rPr lang="en-US" sz="2400" dirty="0"/>
              <a:t>Culturing typically tries to emphasize or look at one particular pathogen, while metagenomics looks at the entire community.</a:t>
            </a:r>
          </a:p>
        </p:txBody>
      </p:sp>
      <p:sp>
        <p:nvSpPr>
          <p:cNvPr id="27" name="TextBox 26">
            <a:extLst>
              <a:ext uri="{FF2B5EF4-FFF2-40B4-BE49-F238E27FC236}">
                <a16:creationId xmlns:a16="http://schemas.microsoft.com/office/drawing/2014/main" id="{5CF83273-BBBA-B170-C9B5-35F67C6AA0FB}"/>
              </a:ext>
            </a:extLst>
          </p:cNvPr>
          <p:cNvSpPr txBox="1"/>
          <p:nvPr/>
        </p:nvSpPr>
        <p:spPr>
          <a:xfrm>
            <a:off x="597159" y="5435034"/>
            <a:ext cx="10935478" cy="830997"/>
          </a:xfrm>
          <a:prstGeom prst="rect">
            <a:avLst/>
          </a:prstGeom>
          <a:noFill/>
        </p:spPr>
        <p:txBody>
          <a:bodyPr wrap="square" rtlCol="0">
            <a:spAutoFit/>
          </a:bodyPr>
          <a:lstStyle/>
          <a:p>
            <a:r>
              <a:rPr lang="en-US" sz="2400" dirty="0"/>
              <a:t>It’s important to note that when we do MGS analysis, we </a:t>
            </a:r>
            <a:r>
              <a:rPr lang="en-US" sz="2400" u="sng" dirty="0"/>
              <a:t>do not</a:t>
            </a:r>
            <a:r>
              <a:rPr lang="en-US" sz="2400" dirty="0"/>
              <a:t> look at the plant DNA. Rather, we look at the microbial community within the plant tissue. </a:t>
            </a:r>
          </a:p>
        </p:txBody>
      </p:sp>
    </p:spTree>
    <p:extLst>
      <p:ext uri="{BB962C8B-B14F-4D97-AF65-F5344CB8AC3E}">
        <p14:creationId xmlns:p14="http://schemas.microsoft.com/office/powerpoint/2010/main" val="13795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B629-B39F-3E02-7180-CBB4DA07BFEC}"/>
              </a:ext>
            </a:extLst>
          </p:cNvPr>
          <p:cNvSpPr>
            <a:spLocks noGrp="1"/>
          </p:cNvSpPr>
          <p:nvPr>
            <p:ph type="title"/>
          </p:nvPr>
        </p:nvSpPr>
        <p:spPr>
          <a:xfrm>
            <a:off x="446314" y="165863"/>
            <a:ext cx="10515600" cy="1156285"/>
          </a:xfrm>
        </p:spPr>
        <p:txBody>
          <a:bodyPr>
            <a:normAutofit fontScale="90000"/>
          </a:bodyPr>
          <a:lstStyle/>
          <a:p>
            <a:r>
              <a:rPr lang="en-US" dirty="0"/>
              <a:t>Sequencing: short-read and long-read sequences </a:t>
            </a:r>
          </a:p>
        </p:txBody>
      </p:sp>
      <p:sp>
        <p:nvSpPr>
          <p:cNvPr id="18" name="TextBox 17">
            <a:extLst>
              <a:ext uri="{FF2B5EF4-FFF2-40B4-BE49-F238E27FC236}">
                <a16:creationId xmlns:a16="http://schemas.microsoft.com/office/drawing/2014/main" id="{5DF6B203-1A3D-D358-2A1E-0810935D49B7}"/>
              </a:ext>
            </a:extLst>
          </p:cNvPr>
          <p:cNvSpPr txBox="1"/>
          <p:nvPr/>
        </p:nvSpPr>
        <p:spPr>
          <a:xfrm>
            <a:off x="446314" y="1641936"/>
            <a:ext cx="11234057" cy="400110"/>
          </a:xfrm>
          <a:prstGeom prst="rect">
            <a:avLst/>
          </a:prstGeom>
          <a:noFill/>
        </p:spPr>
        <p:txBody>
          <a:bodyPr wrap="square" rtlCol="0">
            <a:spAutoFit/>
          </a:bodyPr>
          <a:lstStyle/>
          <a:p>
            <a:r>
              <a:rPr lang="en-US" sz="2000" b="1" dirty="0"/>
              <a:t>Contig: </a:t>
            </a:r>
            <a:r>
              <a:rPr lang="en-US" sz="2000" dirty="0"/>
              <a:t>A continuous set of overlapping DNA segments that provide a representation of a genomic region</a:t>
            </a:r>
            <a:endParaRPr lang="en-US" sz="2000" b="1" dirty="0"/>
          </a:p>
        </p:txBody>
      </p:sp>
      <p:sp>
        <p:nvSpPr>
          <p:cNvPr id="19" name="TextBox 18">
            <a:extLst>
              <a:ext uri="{FF2B5EF4-FFF2-40B4-BE49-F238E27FC236}">
                <a16:creationId xmlns:a16="http://schemas.microsoft.com/office/drawing/2014/main" id="{FDBAA4DF-A15A-0456-41F3-B1694F93B89B}"/>
              </a:ext>
            </a:extLst>
          </p:cNvPr>
          <p:cNvSpPr txBox="1"/>
          <p:nvPr/>
        </p:nvSpPr>
        <p:spPr>
          <a:xfrm>
            <a:off x="109182" y="2617906"/>
            <a:ext cx="1432079" cy="646331"/>
          </a:xfrm>
          <a:prstGeom prst="rect">
            <a:avLst/>
          </a:prstGeom>
          <a:noFill/>
        </p:spPr>
        <p:txBody>
          <a:bodyPr wrap="square" rtlCol="0">
            <a:spAutoFit/>
          </a:bodyPr>
          <a:lstStyle/>
          <a:p>
            <a:pPr algn="ctr"/>
            <a:r>
              <a:rPr lang="en-US" dirty="0"/>
              <a:t>Short-read sequences</a:t>
            </a:r>
          </a:p>
        </p:txBody>
      </p:sp>
      <p:sp>
        <p:nvSpPr>
          <p:cNvPr id="20" name="TextBox 19">
            <a:extLst>
              <a:ext uri="{FF2B5EF4-FFF2-40B4-BE49-F238E27FC236}">
                <a16:creationId xmlns:a16="http://schemas.microsoft.com/office/drawing/2014/main" id="{75F602F5-A941-96CA-5491-D4396087BB1E}"/>
              </a:ext>
            </a:extLst>
          </p:cNvPr>
          <p:cNvSpPr txBox="1"/>
          <p:nvPr/>
        </p:nvSpPr>
        <p:spPr>
          <a:xfrm>
            <a:off x="109182" y="4255575"/>
            <a:ext cx="1382771" cy="646331"/>
          </a:xfrm>
          <a:prstGeom prst="rect">
            <a:avLst/>
          </a:prstGeom>
          <a:noFill/>
        </p:spPr>
        <p:txBody>
          <a:bodyPr wrap="square" rtlCol="0">
            <a:spAutoFit/>
          </a:bodyPr>
          <a:lstStyle/>
          <a:p>
            <a:pPr algn="ctr"/>
            <a:r>
              <a:rPr lang="en-US" dirty="0"/>
              <a:t>Long-read sequences</a:t>
            </a:r>
          </a:p>
        </p:txBody>
      </p:sp>
      <p:cxnSp>
        <p:nvCxnSpPr>
          <p:cNvPr id="26" name="Straight Connector 25">
            <a:extLst>
              <a:ext uri="{FF2B5EF4-FFF2-40B4-BE49-F238E27FC236}">
                <a16:creationId xmlns:a16="http://schemas.microsoft.com/office/drawing/2014/main" id="{0EB3BE50-81C8-A665-0BC5-507A611B8520}"/>
              </a:ext>
            </a:extLst>
          </p:cNvPr>
          <p:cNvCxnSpPr>
            <a:cxnSpLocks/>
          </p:cNvCxnSpPr>
          <p:nvPr/>
        </p:nvCxnSpPr>
        <p:spPr>
          <a:xfrm>
            <a:off x="1714472" y="2728619"/>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C3A479F-93C9-403B-CD53-E63D0F05E899}"/>
              </a:ext>
            </a:extLst>
          </p:cNvPr>
          <p:cNvCxnSpPr>
            <a:cxnSpLocks/>
          </p:cNvCxnSpPr>
          <p:nvPr/>
        </p:nvCxnSpPr>
        <p:spPr>
          <a:xfrm>
            <a:off x="1714472" y="3386182"/>
            <a:ext cx="1435649" cy="0"/>
          </a:xfrm>
          <a:prstGeom prst="line">
            <a:avLst/>
          </a:prstGeom>
          <a:ln w="28575">
            <a:solidFill>
              <a:srgbClr val="5BA4C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53BFD48-F044-5A83-1166-753EB2A6916C}"/>
              </a:ext>
            </a:extLst>
          </p:cNvPr>
          <p:cNvCxnSpPr>
            <a:cxnSpLocks/>
          </p:cNvCxnSpPr>
          <p:nvPr/>
        </p:nvCxnSpPr>
        <p:spPr>
          <a:xfrm>
            <a:off x="3247965" y="3386182"/>
            <a:ext cx="1911709" cy="0"/>
          </a:xfrm>
          <a:prstGeom prst="line">
            <a:avLst/>
          </a:prstGeom>
          <a:ln w="28575">
            <a:solidFill>
              <a:srgbClr val="5BA4C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88BBECB-D9AB-9DA8-46E8-1A336E7A94A7}"/>
              </a:ext>
            </a:extLst>
          </p:cNvPr>
          <p:cNvCxnSpPr>
            <a:cxnSpLocks/>
          </p:cNvCxnSpPr>
          <p:nvPr/>
        </p:nvCxnSpPr>
        <p:spPr>
          <a:xfrm>
            <a:off x="5278939" y="3386182"/>
            <a:ext cx="1749533" cy="0"/>
          </a:xfrm>
          <a:prstGeom prst="line">
            <a:avLst/>
          </a:prstGeom>
          <a:ln w="28575">
            <a:solidFill>
              <a:srgbClr val="5BA4CF"/>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0E20F0-20C1-B447-9B0E-E098F35EC712}"/>
              </a:ext>
            </a:extLst>
          </p:cNvPr>
          <p:cNvSpPr txBox="1"/>
          <p:nvPr/>
        </p:nvSpPr>
        <p:spPr>
          <a:xfrm>
            <a:off x="1919452" y="3488857"/>
            <a:ext cx="1010093" cy="369332"/>
          </a:xfrm>
          <a:prstGeom prst="rect">
            <a:avLst/>
          </a:prstGeom>
          <a:noFill/>
        </p:spPr>
        <p:txBody>
          <a:bodyPr wrap="square" rtlCol="0">
            <a:spAutoFit/>
          </a:bodyPr>
          <a:lstStyle/>
          <a:p>
            <a:r>
              <a:rPr lang="en-US" dirty="0"/>
              <a:t>Contig 1</a:t>
            </a:r>
          </a:p>
        </p:txBody>
      </p:sp>
      <p:sp>
        <p:nvSpPr>
          <p:cNvPr id="72" name="TextBox 71">
            <a:extLst>
              <a:ext uri="{FF2B5EF4-FFF2-40B4-BE49-F238E27FC236}">
                <a16:creationId xmlns:a16="http://schemas.microsoft.com/office/drawing/2014/main" id="{01436097-2932-1D19-DB7F-A060D81C8476}"/>
              </a:ext>
            </a:extLst>
          </p:cNvPr>
          <p:cNvSpPr txBox="1"/>
          <p:nvPr/>
        </p:nvSpPr>
        <p:spPr>
          <a:xfrm>
            <a:off x="3785954" y="3486273"/>
            <a:ext cx="1010093" cy="369332"/>
          </a:xfrm>
          <a:prstGeom prst="rect">
            <a:avLst/>
          </a:prstGeom>
          <a:noFill/>
        </p:spPr>
        <p:txBody>
          <a:bodyPr wrap="square" rtlCol="0">
            <a:spAutoFit/>
          </a:bodyPr>
          <a:lstStyle/>
          <a:p>
            <a:r>
              <a:rPr lang="en-US" dirty="0"/>
              <a:t>Contig 2</a:t>
            </a:r>
          </a:p>
        </p:txBody>
      </p:sp>
      <p:sp>
        <p:nvSpPr>
          <p:cNvPr id="73" name="TextBox 72">
            <a:extLst>
              <a:ext uri="{FF2B5EF4-FFF2-40B4-BE49-F238E27FC236}">
                <a16:creationId xmlns:a16="http://schemas.microsoft.com/office/drawing/2014/main" id="{BA4810EA-7950-272A-9C48-3A40FF05404A}"/>
              </a:ext>
            </a:extLst>
          </p:cNvPr>
          <p:cNvSpPr txBox="1"/>
          <p:nvPr/>
        </p:nvSpPr>
        <p:spPr>
          <a:xfrm>
            <a:off x="5648658" y="3483530"/>
            <a:ext cx="1010093" cy="369332"/>
          </a:xfrm>
          <a:prstGeom prst="rect">
            <a:avLst/>
          </a:prstGeom>
          <a:noFill/>
        </p:spPr>
        <p:txBody>
          <a:bodyPr wrap="square" rtlCol="0">
            <a:spAutoFit/>
          </a:bodyPr>
          <a:lstStyle/>
          <a:p>
            <a:r>
              <a:rPr lang="en-US" dirty="0"/>
              <a:t>Contig 3</a:t>
            </a:r>
          </a:p>
        </p:txBody>
      </p:sp>
      <p:cxnSp>
        <p:nvCxnSpPr>
          <p:cNvPr id="74" name="Straight Connector 73">
            <a:extLst>
              <a:ext uri="{FF2B5EF4-FFF2-40B4-BE49-F238E27FC236}">
                <a16:creationId xmlns:a16="http://schemas.microsoft.com/office/drawing/2014/main" id="{3C93DEBE-82CB-BE74-BA8F-6111C6152048}"/>
              </a:ext>
            </a:extLst>
          </p:cNvPr>
          <p:cNvCxnSpPr>
            <a:cxnSpLocks/>
          </p:cNvCxnSpPr>
          <p:nvPr/>
        </p:nvCxnSpPr>
        <p:spPr>
          <a:xfrm>
            <a:off x="1541261" y="5164997"/>
            <a:ext cx="15334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1965695-45E4-23D5-3681-354DDEF7D9ED}"/>
              </a:ext>
            </a:extLst>
          </p:cNvPr>
          <p:cNvCxnSpPr>
            <a:cxnSpLocks/>
          </p:cNvCxnSpPr>
          <p:nvPr/>
        </p:nvCxnSpPr>
        <p:spPr>
          <a:xfrm>
            <a:off x="3022530" y="4901906"/>
            <a:ext cx="1653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32BEE8A-D6AF-C526-94A4-063ED40B2F3C}"/>
              </a:ext>
            </a:extLst>
          </p:cNvPr>
          <p:cNvCxnSpPr>
            <a:cxnSpLocks/>
          </p:cNvCxnSpPr>
          <p:nvPr/>
        </p:nvCxnSpPr>
        <p:spPr>
          <a:xfrm>
            <a:off x="4910757" y="4806213"/>
            <a:ext cx="211771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868CC3-D26E-4214-8394-ABF098187C57}"/>
              </a:ext>
            </a:extLst>
          </p:cNvPr>
          <p:cNvCxnSpPr>
            <a:cxnSpLocks/>
          </p:cNvCxnSpPr>
          <p:nvPr/>
        </p:nvCxnSpPr>
        <p:spPr>
          <a:xfrm>
            <a:off x="3739294" y="4486424"/>
            <a:ext cx="1909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BA0AA87-08B5-9E2E-3F0E-3AD7B1EF18FB}"/>
              </a:ext>
            </a:extLst>
          </p:cNvPr>
          <p:cNvCxnSpPr>
            <a:cxnSpLocks/>
          </p:cNvCxnSpPr>
          <p:nvPr/>
        </p:nvCxnSpPr>
        <p:spPr>
          <a:xfrm>
            <a:off x="1559545" y="4255575"/>
            <a:ext cx="19265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E8BF05-13FD-6272-BF49-905F2930E367}"/>
              </a:ext>
            </a:extLst>
          </p:cNvPr>
          <p:cNvCxnSpPr>
            <a:cxnSpLocks/>
          </p:cNvCxnSpPr>
          <p:nvPr/>
        </p:nvCxnSpPr>
        <p:spPr>
          <a:xfrm>
            <a:off x="1559545" y="5336808"/>
            <a:ext cx="5468927" cy="0"/>
          </a:xfrm>
          <a:prstGeom prst="line">
            <a:avLst/>
          </a:prstGeom>
          <a:ln w="28575">
            <a:solidFill>
              <a:srgbClr val="5BA4CF"/>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7767F94-B08D-AF4D-9AEF-D7CE5B0C173A}"/>
              </a:ext>
            </a:extLst>
          </p:cNvPr>
          <p:cNvSpPr txBox="1"/>
          <p:nvPr/>
        </p:nvSpPr>
        <p:spPr>
          <a:xfrm>
            <a:off x="3708329" y="5386331"/>
            <a:ext cx="1010093" cy="369332"/>
          </a:xfrm>
          <a:prstGeom prst="rect">
            <a:avLst/>
          </a:prstGeom>
          <a:noFill/>
        </p:spPr>
        <p:txBody>
          <a:bodyPr wrap="square" rtlCol="0">
            <a:spAutoFit/>
          </a:bodyPr>
          <a:lstStyle/>
          <a:p>
            <a:r>
              <a:rPr lang="en-US" dirty="0"/>
              <a:t>Contig 1</a:t>
            </a:r>
          </a:p>
        </p:txBody>
      </p:sp>
      <p:cxnSp>
        <p:nvCxnSpPr>
          <p:cNvPr id="92" name="Straight Connector 91">
            <a:extLst>
              <a:ext uri="{FF2B5EF4-FFF2-40B4-BE49-F238E27FC236}">
                <a16:creationId xmlns:a16="http://schemas.microsoft.com/office/drawing/2014/main" id="{3B7A3519-B978-AE53-ACB5-BA64055EA17A}"/>
              </a:ext>
            </a:extLst>
          </p:cNvPr>
          <p:cNvCxnSpPr>
            <a:cxnSpLocks/>
          </p:cNvCxnSpPr>
          <p:nvPr/>
        </p:nvCxnSpPr>
        <p:spPr>
          <a:xfrm>
            <a:off x="1559545" y="6284188"/>
            <a:ext cx="5468927" cy="0"/>
          </a:xfrm>
          <a:prstGeom prst="line">
            <a:avLst/>
          </a:prstGeom>
          <a:ln w="38100">
            <a:solidFill>
              <a:srgbClr val="055A8C"/>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9EE3E75-522A-EC6D-AF97-467D42CD94F3}"/>
              </a:ext>
            </a:extLst>
          </p:cNvPr>
          <p:cNvSpPr txBox="1"/>
          <p:nvPr/>
        </p:nvSpPr>
        <p:spPr>
          <a:xfrm>
            <a:off x="3199748" y="6307295"/>
            <a:ext cx="2122200" cy="369332"/>
          </a:xfrm>
          <a:prstGeom prst="rect">
            <a:avLst/>
          </a:prstGeom>
          <a:noFill/>
        </p:spPr>
        <p:txBody>
          <a:bodyPr wrap="square" rtlCol="0">
            <a:spAutoFit/>
          </a:bodyPr>
          <a:lstStyle/>
          <a:p>
            <a:r>
              <a:rPr lang="en-US" dirty="0"/>
              <a:t>Complete Genome</a:t>
            </a:r>
          </a:p>
        </p:txBody>
      </p:sp>
      <p:cxnSp>
        <p:nvCxnSpPr>
          <p:cNvPr id="94" name="Straight Connector 93">
            <a:extLst>
              <a:ext uri="{FF2B5EF4-FFF2-40B4-BE49-F238E27FC236}">
                <a16:creationId xmlns:a16="http://schemas.microsoft.com/office/drawing/2014/main" id="{709A3C71-A53B-1525-35C0-498F35B905DD}"/>
              </a:ext>
            </a:extLst>
          </p:cNvPr>
          <p:cNvCxnSpPr>
            <a:cxnSpLocks/>
          </p:cNvCxnSpPr>
          <p:nvPr/>
        </p:nvCxnSpPr>
        <p:spPr>
          <a:xfrm>
            <a:off x="3113991" y="5338679"/>
            <a:ext cx="1339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BF902E8-0B50-89F1-5421-3B795E967C78}"/>
              </a:ext>
            </a:extLst>
          </p:cNvPr>
          <p:cNvCxnSpPr>
            <a:cxnSpLocks/>
          </p:cNvCxnSpPr>
          <p:nvPr/>
        </p:nvCxnSpPr>
        <p:spPr>
          <a:xfrm>
            <a:off x="5144965" y="5338679"/>
            <a:ext cx="1339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DF94C79-9A8A-B72F-660B-601C76CE8368}"/>
              </a:ext>
            </a:extLst>
          </p:cNvPr>
          <p:cNvCxnSpPr>
            <a:cxnSpLocks/>
          </p:cNvCxnSpPr>
          <p:nvPr/>
        </p:nvCxnSpPr>
        <p:spPr>
          <a:xfrm>
            <a:off x="8109391" y="3264237"/>
            <a:ext cx="1339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2A52897-4851-CCF3-B1CC-7CD03ACFC545}"/>
              </a:ext>
            </a:extLst>
          </p:cNvPr>
          <p:cNvSpPr txBox="1"/>
          <p:nvPr/>
        </p:nvSpPr>
        <p:spPr>
          <a:xfrm>
            <a:off x="8257031" y="3099786"/>
            <a:ext cx="3154544" cy="2031325"/>
          </a:xfrm>
          <a:prstGeom prst="rect">
            <a:avLst/>
          </a:prstGeom>
          <a:noFill/>
        </p:spPr>
        <p:txBody>
          <a:bodyPr wrap="square" rtlCol="0">
            <a:spAutoFit/>
          </a:bodyPr>
          <a:lstStyle/>
          <a:p>
            <a:r>
              <a:rPr lang="en-US" dirty="0"/>
              <a:t>Short-read sequences have small gaps between their contigs, while long-read sequences make up for these gaps, as denoted by the red dashes. These regions are made up of repetitive elements. </a:t>
            </a:r>
          </a:p>
        </p:txBody>
      </p:sp>
      <p:cxnSp>
        <p:nvCxnSpPr>
          <p:cNvPr id="101" name="Straight Connector 100">
            <a:extLst>
              <a:ext uri="{FF2B5EF4-FFF2-40B4-BE49-F238E27FC236}">
                <a16:creationId xmlns:a16="http://schemas.microsoft.com/office/drawing/2014/main" id="{1F162469-EF42-8B3E-807C-45F876F4FBB5}"/>
              </a:ext>
            </a:extLst>
          </p:cNvPr>
          <p:cNvCxnSpPr>
            <a:cxnSpLocks/>
          </p:cNvCxnSpPr>
          <p:nvPr/>
        </p:nvCxnSpPr>
        <p:spPr>
          <a:xfrm>
            <a:off x="1960666" y="3059367"/>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1E9E357-49EE-3899-8873-D063B1EE1139}"/>
              </a:ext>
            </a:extLst>
          </p:cNvPr>
          <p:cNvCxnSpPr>
            <a:cxnSpLocks/>
          </p:cNvCxnSpPr>
          <p:nvPr/>
        </p:nvCxnSpPr>
        <p:spPr>
          <a:xfrm>
            <a:off x="2349040" y="2875925"/>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8422F63-5E00-79A5-C243-B50D8178AAD9}"/>
              </a:ext>
            </a:extLst>
          </p:cNvPr>
          <p:cNvCxnSpPr>
            <a:cxnSpLocks/>
          </p:cNvCxnSpPr>
          <p:nvPr/>
        </p:nvCxnSpPr>
        <p:spPr>
          <a:xfrm>
            <a:off x="2657733" y="3186153"/>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C30A9D2-8B47-D011-5875-579296B3B7A5}"/>
              </a:ext>
            </a:extLst>
          </p:cNvPr>
          <p:cNvCxnSpPr>
            <a:cxnSpLocks/>
          </p:cNvCxnSpPr>
          <p:nvPr/>
        </p:nvCxnSpPr>
        <p:spPr>
          <a:xfrm>
            <a:off x="3247965" y="3049367"/>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1405740-F709-D9FC-CA40-8E731854AE99}"/>
              </a:ext>
            </a:extLst>
          </p:cNvPr>
          <p:cNvCxnSpPr>
            <a:cxnSpLocks/>
          </p:cNvCxnSpPr>
          <p:nvPr/>
        </p:nvCxnSpPr>
        <p:spPr>
          <a:xfrm>
            <a:off x="3785954" y="3186153"/>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46069F0-4E6D-A5BF-F240-8114901B5198}"/>
              </a:ext>
            </a:extLst>
          </p:cNvPr>
          <p:cNvCxnSpPr>
            <a:cxnSpLocks/>
          </p:cNvCxnSpPr>
          <p:nvPr/>
        </p:nvCxnSpPr>
        <p:spPr>
          <a:xfrm>
            <a:off x="3959328" y="2735707"/>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CCB4C42-2986-0186-D315-8624A3BEE01B}"/>
              </a:ext>
            </a:extLst>
          </p:cNvPr>
          <p:cNvCxnSpPr>
            <a:cxnSpLocks/>
          </p:cNvCxnSpPr>
          <p:nvPr/>
        </p:nvCxnSpPr>
        <p:spPr>
          <a:xfrm>
            <a:off x="4667286" y="3107041"/>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341689-1850-636A-F48C-081E0A1CF5E5}"/>
              </a:ext>
            </a:extLst>
          </p:cNvPr>
          <p:cNvCxnSpPr>
            <a:cxnSpLocks/>
          </p:cNvCxnSpPr>
          <p:nvPr/>
        </p:nvCxnSpPr>
        <p:spPr>
          <a:xfrm>
            <a:off x="4226034" y="2974306"/>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7784522-6364-9710-92A5-FA6469CBD4E3}"/>
              </a:ext>
            </a:extLst>
          </p:cNvPr>
          <p:cNvCxnSpPr>
            <a:cxnSpLocks/>
          </p:cNvCxnSpPr>
          <p:nvPr/>
        </p:nvCxnSpPr>
        <p:spPr>
          <a:xfrm>
            <a:off x="5278939" y="3259368"/>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D928365-6C5D-1CD6-A28E-D92DF536C8E7}"/>
              </a:ext>
            </a:extLst>
          </p:cNvPr>
          <p:cNvCxnSpPr>
            <a:cxnSpLocks/>
          </p:cNvCxnSpPr>
          <p:nvPr/>
        </p:nvCxnSpPr>
        <p:spPr>
          <a:xfrm>
            <a:off x="5603612" y="2925119"/>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365DCA7-5CE3-7884-6D73-3F3E9AA11759}"/>
              </a:ext>
            </a:extLst>
          </p:cNvPr>
          <p:cNvCxnSpPr>
            <a:cxnSpLocks/>
          </p:cNvCxnSpPr>
          <p:nvPr/>
        </p:nvCxnSpPr>
        <p:spPr>
          <a:xfrm>
            <a:off x="6021483" y="3186153"/>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DE00FF2-9824-D391-F4C9-8FA58FC6F982}"/>
              </a:ext>
            </a:extLst>
          </p:cNvPr>
          <p:cNvCxnSpPr>
            <a:cxnSpLocks/>
          </p:cNvCxnSpPr>
          <p:nvPr/>
        </p:nvCxnSpPr>
        <p:spPr>
          <a:xfrm>
            <a:off x="6296786" y="2760789"/>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650FF67-807D-4799-E9A2-F7E3F6F28628}"/>
              </a:ext>
            </a:extLst>
          </p:cNvPr>
          <p:cNvCxnSpPr>
            <a:cxnSpLocks/>
          </p:cNvCxnSpPr>
          <p:nvPr/>
        </p:nvCxnSpPr>
        <p:spPr>
          <a:xfrm>
            <a:off x="6536084" y="3062208"/>
            <a:ext cx="4923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1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71" grpId="0"/>
      <p:bldP spid="72" grpId="0"/>
      <p:bldP spid="73" grpId="0"/>
      <p:bldP spid="91" grpId="0"/>
      <p:bldP spid="93" grpId="0"/>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F7D39-F428-A5D6-6D1D-1CCAA505536B}"/>
              </a:ext>
            </a:extLst>
          </p:cNvPr>
          <p:cNvSpPr>
            <a:spLocks noGrp="1"/>
          </p:cNvSpPr>
          <p:nvPr>
            <p:ph type="title"/>
          </p:nvPr>
        </p:nvSpPr>
        <p:spPr/>
        <p:txBody>
          <a:bodyPr/>
          <a:lstStyle/>
          <a:p>
            <a:r>
              <a:rPr lang="en-US" dirty="0"/>
              <a:t>S is for sequencing</a:t>
            </a:r>
          </a:p>
        </p:txBody>
      </p:sp>
      <p:sp>
        <p:nvSpPr>
          <p:cNvPr id="6" name="Content Placeholder 5">
            <a:extLst>
              <a:ext uri="{FF2B5EF4-FFF2-40B4-BE49-F238E27FC236}">
                <a16:creationId xmlns:a16="http://schemas.microsoft.com/office/drawing/2014/main" id="{AA45F9BA-7DD8-D220-6A29-66BFD8BF0E8E}"/>
              </a:ext>
            </a:extLst>
          </p:cNvPr>
          <p:cNvSpPr>
            <a:spLocks noGrp="1"/>
          </p:cNvSpPr>
          <p:nvPr>
            <p:ph idx="1"/>
          </p:nvPr>
        </p:nvSpPr>
        <p:spPr>
          <a:xfrm>
            <a:off x="838200" y="1520328"/>
            <a:ext cx="10515600" cy="5067084"/>
          </a:xfrm>
        </p:spPr>
        <p:txBody>
          <a:bodyPr>
            <a:normAutofit fontScale="92500" lnSpcReduction="10000"/>
          </a:bodyPr>
          <a:lstStyle/>
          <a:p>
            <a:pPr marL="0" indent="0">
              <a:buNone/>
            </a:pPr>
            <a:r>
              <a:rPr lang="en-US" dirty="0"/>
              <a:t>Sequencing bridges the gap between your clear liquid in a DNA tube and the actual nucleotides that make your fragment or genome.</a:t>
            </a:r>
          </a:p>
          <a:p>
            <a:pPr marL="0" indent="0">
              <a:buNone/>
            </a:pPr>
            <a:endParaRPr lang="en-US" dirty="0"/>
          </a:p>
          <a:p>
            <a:pPr marL="0" indent="0">
              <a:buNone/>
            </a:pPr>
            <a:r>
              <a:rPr lang="en-US" dirty="0"/>
              <a:t>In the Jacobs Lab, we use short-read sequencing for all metagenomic sequencing. Specifically, we use the Illumina iseq100 and NextSeq2000 machines to sequence our metagenomic data.</a:t>
            </a:r>
          </a:p>
          <a:p>
            <a:pPr marL="0" indent="0">
              <a:buNone/>
            </a:pPr>
            <a:endParaRPr lang="en-US" dirty="0"/>
          </a:p>
          <a:p>
            <a:pPr marL="0" indent="0">
              <a:buNone/>
            </a:pPr>
            <a:r>
              <a:rPr lang="en-US" dirty="0"/>
              <a:t>Long-read sequencing technology, such as Nanopore, for MGS is possible and is used by many!</a:t>
            </a:r>
          </a:p>
          <a:p>
            <a:pPr marL="0" indent="0">
              <a:buNone/>
            </a:pPr>
            <a:endParaRPr lang="en-US" dirty="0"/>
          </a:p>
          <a:p>
            <a:pPr marL="0" indent="0">
              <a:buNone/>
            </a:pPr>
            <a:r>
              <a:rPr lang="en-US" dirty="0"/>
              <a:t>The programs we will use today are short-read sequencing based, and therefore, different programs will be needed for long-read MGS data.</a:t>
            </a:r>
          </a:p>
          <a:p>
            <a:pPr marL="0" indent="0">
              <a:buNone/>
            </a:pPr>
            <a:endParaRPr lang="en-US" dirty="0"/>
          </a:p>
        </p:txBody>
      </p:sp>
    </p:spTree>
    <p:extLst>
      <p:ext uri="{BB962C8B-B14F-4D97-AF65-F5344CB8AC3E}">
        <p14:creationId xmlns:p14="http://schemas.microsoft.com/office/powerpoint/2010/main" val="69058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C8342-A683-7721-B902-704CEEE3A413}"/>
              </a:ext>
            </a:extLst>
          </p:cNvPr>
          <p:cNvSpPr>
            <a:spLocks noGrp="1"/>
          </p:cNvSpPr>
          <p:nvPr>
            <p:ph type="title"/>
          </p:nvPr>
        </p:nvSpPr>
        <p:spPr>
          <a:xfrm>
            <a:off x="838200" y="205285"/>
            <a:ext cx="10515600" cy="1325563"/>
          </a:xfrm>
        </p:spPr>
        <p:txBody>
          <a:bodyPr/>
          <a:lstStyle/>
          <a:p>
            <a:r>
              <a:rPr lang="en-US" dirty="0"/>
              <a:t>DNA is extracted, now what?</a:t>
            </a:r>
          </a:p>
        </p:txBody>
      </p:sp>
      <p:cxnSp>
        <p:nvCxnSpPr>
          <p:cNvPr id="5" name="Straight Arrow Connector 4">
            <a:extLst>
              <a:ext uri="{FF2B5EF4-FFF2-40B4-BE49-F238E27FC236}">
                <a16:creationId xmlns:a16="http://schemas.microsoft.com/office/drawing/2014/main" id="{F25BF372-BE0D-B556-9F76-665EBBB098A6}"/>
              </a:ext>
            </a:extLst>
          </p:cNvPr>
          <p:cNvCxnSpPr>
            <a:cxnSpLocks/>
          </p:cNvCxnSpPr>
          <p:nvPr/>
        </p:nvCxnSpPr>
        <p:spPr>
          <a:xfrm>
            <a:off x="2437368" y="3268080"/>
            <a:ext cx="695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31182CB-9845-FAF3-2838-318CA635782B}"/>
              </a:ext>
            </a:extLst>
          </p:cNvPr>
          <p:cNvPicPr>
            <a:picLocks noChangeAspect="1"/>
          </p:cNvPicPr>
          <p:nvPr/>
        </p:nvPicPr>
        <p:blipFill>
          <a:blip r:embed="rId3"/>
          <a:stretch>
            <a:fillRect/>
          </a:stretch>
        </p:blipFill>
        <p:spPr>
          <a:xfrm>
            <a:off x="6046398" y="1535029"/>
            <a:ext cx="1596915" cy="1560621"/>
          </a:xfrm>
          <a:prstGeom prst="rect">
            <a:avLst/>
          </a:prstGeom>
        </p:spPr>
      </p:pic>
      <p:pic>
        <p:nvPicPr>
          <p:cNvPr id="7" name="Picture 6">
            <a:extLst>
              <a:ext uri="{FF2B5EF4-FFF2-40B4-BE49-F238E27FC236}">
                <a16:creationId xmlns:a16="http://schemas.microsoft.com/office/drawing/2014/main" id="{845C413C-F421-A911-E254-9BD182F75BE2}"/>
              </a:ext>
            </a:extLst>
          </p:cNvPr>
          <p:cNvPicPr>
            <a:picLocks noChangeAspect="1"/>
          </p:cNvPicPr>
          <p:nvPr/>
        </p:nvPicPr>
        <p:blipFill>
          <a:blip r:embed="rId4"/>
          <a:stretch>
            <a:fillRect/>
          </a:stretch>
        </p:blipFill>
        <p:spPr>
          <a:xfrm>
            <a:off x="6109549" y="3184244"/>
            <a:ext cx="1539373" cy="1718370"/>
          </a:xfrm>
          <a:prstGeom prst="rect">
            <a:avLst/>
          </a:prstGeom>
        </p:spPr>
      </p:pic>
      <p:cxnSp>
        <p:nvCxnSpPr>
          <p:cNvPr id="9" name="Straight Arrow Connector 8">
            <a:extLst>
              <a:ext uri="{FF2B5EF4-FFF2-40B4-BE49-F238E27FC236}">
                <a16:creationId xmlns:a16="http://schemas.microsoft.com/office/drawing/2014/main" id="{8913165D-0363-90C0-20D3-5D3FD5E04E85}"/>
              </a:ext>
            </a:extLst>
          </p:cNvPr>
          <p:cNvCxnSpPr>
            <a:cxnSpLocks/>
          </p:cNvCxnSpPr>
          <p:nvPr/>
        </p:nvCxnSpPr>
        <p:spPr>
          <a:xfrm>
            <a:off x="7863410" y="3268080"/>
            <a:ext cx="695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67D7073-1AFB-91D2-51DA-ADAF30A692D5}"/>
              </a:ext>
            </a:extLst>
          </p:cNvPr>
          <p:cNvSpPr txBox="1"/>
          <p:nvPr/>
        </p:nvSpPr>
        <p:spPr>
          <a:xfrm>
            <a:off x="3389847" y="4837638"/>
            <a:ext cx="1446336" cy="707886"/>
          </a:xfrm>
          <a:prstGeom prst="rect">
            <a:avLst/>
          </a:prstGeom>
          <a:noFill/>
        </p:spPr>
        <p:txBody>
          <a:bodyPr wrap="square" rtlCol="0">
            <a:spAutoFit/>
          </a:bodyPr>
          <a:lstStyle/>
          <a:p>
            <a:pPr algn="ctr"/>
            <a:r>
              <a:rPr lang="en-US" sz="2000" dirty="0"/>
              <a:t>Library preparation</a:t>
            </a:r>
          </a:p>
        </p:txBody>
      </p:sp>
      <p:sp>
        <p:nvSpPr>
          <p:cNvPr id="15" name="TextBox 14">
            <a:extLst>
              <a:ext uri="{FF2B5EF4-FFF2-40B4-BE49-F238E27FC236}">
                <a16:creationId xmlns:a16="http://schemas.microsoft.com/office/drawing/2014/main" id="{6DFE8E93-7F15-6DCE-5FF6-D927CAA180B6}"/>
              </a:ext>
            </a:extLst>
          </p:cNvPr>
          <p:cNvSpPr txBox="1"/>
          <p:nvPr/>
        </p:nvSpPr>
        <p:spPr>
          <a:xfrm>
            <a:off x="796135" y="4837638"/>
            <a:ext cx="1641233" cy="707886"/>
          </a:xfrm>
          <a:prstGeom prst="rect">
            <a:avLst/>
          </a:prstGeom>
          <a:noFill/>
        </p:spPr>
        <p:txBody>
          <a:bodyPr wrap="square" rtlCol="0">
            <a:spAutoFit/>
          </a:bodyPr>
          <a:lstStyle/>
          <a:p>
            <a:pPr algn="ctr"/>
            <a:r>
              <a:rPr lang="en-US" sz="2000" dirty="0"/>
              <a:t>Total DNA from sample</a:t>
            </a:r>
          </a:p>
        </p:txBody>
      </p:sp>
      <p:sp>
        <p:nvSpPr>
          <p:cNvPr id="16" name="TextBox 15">
            <a:extLst>
              <a:ext uri="{FF2B5EF4-FFF2-40B4-BE49-F238E27FC236}">
                <a16:creationId xmlns:a16="http://schemas.microsoft.com/office/drawing/2014/main" id="{8ECADCF5-20AC-75CE-8756-46BE68921BAD}"/>
              </a:ext>
            </a:extLst>
          </p:cNvPr>
          <p:cNvSpPr txBox="1"/>
          <p:nvPr/>
        </p:nvSpPr>
        <p:spPr>
          <a:xfrm>
            <a:off x="5974131" y="5073220"/>
            <a:ext cx="1669182" cy="400110"/>
          </a:xfrm>
          <a:prstGeom prst="rect">
            <a:avLst/>
          </a:prstGeom>
          <a:noFill/>
        </p:spPr>
        <p:txBody>
          <a:bodyPr wrap="square" rtlCol="0">
            <a:spAutoFit/>
          </a:bodyPr>
          <a:lstStyle/>
          <a:p>
            <a:pPr algn="ctr"/>
            <a:r>
              <a:rPr lang="en-US" sz="2000" dirty="0"/>
              <a:t>Sequencer</a:t>
            </a:r>
          </a:p>
        </p:txBody>
      </p:sp>
      <p:sp>
        <p:nvSpPr>
          <p:cNvPr id="17" name="TextBox 16">
            <a:extLst>
              <a:ext uri="{FF2B5EF4-FFF2-40B4-BE49-F238E27FC236}">
                <a16:creationId xmlns:a16="http://schemas.microsoft.com/office/drawing/2014/main" id="{FD3C036E-71E2-7092-F15A-0C1A9952BBA8}"/>
              </a:ext>
            </a:extLst>
          </p:cNvPr>
          <p:cNvSpPr txBox="1"/>
          <p:nvPr/>
        </p:nvSpPr>
        <p:spPr>
          <a:xfrm>
            <a:off x="8922288" y="4837638"/>
            <a:ext cx="2308180" cy="707886"/>
          </a:xfrm>
          <a:prstGeom prst="rect">
            <a:avLst/>
          </a:prstGeom>
          <a:noFill/>
        </p:spPr>
        <p:txBody>
          <a:bodyPr wrap="square" rtlCol="0">
            <a:spAutoFit/>
          </a:bodyPr>
          <a:lstStyle/>
          <a:p>
            <a:pPr algn="ctr"/>
            <a:r>
              <a:rPr lang="en-US" sz="2000" dirty="0"/>
              <a:t>Raw data files: </a:t>
            </a:r>
          </a:p>
          <a:p>
            <a:pPr algn="ctr"/>
            <a:r>
              <a:rPr lang="en-US" sz="2000" dirty="0"/>
              <a:t>R1 and R2</a:t>
            </a:r>
          </a:p>
        </p:txBody>
      </p:sp>
      <p:cxnSp>
        <p:nvCxnSpPr>
          <p:cNvPr id="21" name="Straight Arrow Connector 20">
            <a:extLst>
              <a:ext uri="{FF2B5EF4-FFF2-40B4-BE49-F238E27FC236}">
                <a16:creationId xmlns:a16="http://schemas.microsoft.com/office/drawing/2014/main" id="{9C808F28-2161-9ADE-2712-16A826BCA434}"/>
              </a:ext>
            </a:extLst>
          </p:cNvPr>
          <p:cNvCxnSpPr>
            <a:cxnSpLocks/>
          </p:cNvCxnSpPr>
          <p:nvPr/>
        </p:nvCxnSpPr>
        <p:spPr>
          <a:xfrm>
            <a:off x="5187448" y="3170061"/>
            <a:ext cx="695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8E7CF53-C720-1624-3271-4A90A4BA0E13}"/>
              </a:ext>
            </a:extLst>
          </p:cNvPr>
          <p:cNvPicPr>
            <a:picLocks noChangeAspect="1"/>
          </p:cNvPicPr>
          <p:nvPr/>
        </p:nvPicPr>
        <p:blipFill>
          <a:blip r:embed="rId5"/>
          <a:stretch>
            <a:fillRect/>
          </a:stretch>
        </p:blipFill>
        <p:spPr>
          <a:xfrm>
            <a:off x="601008" y="2432430"/>
            <a:ext cx="1775778" cy="1503628"/>
          </a:xfrm>
          <a:prstGeom prst="rect">
            <a:avLst/>
          </a:prstGeom>
        </p:spPr>
      </p:pic>
      <p:pic>
        <p:nvPicPr>
          <p:cNvPr id="29" name="Picture 28">
            <a:extLst>
              <a:ext uri="{FF2B5EF4-FFF2-40B4-BE49-F238E27FC236}">
                <a16:creationId xmlns:a16="http://schemas.microsoft.com/office/drawing/2014/main" id="{FB5AF11B-1BDD-44ED-22E9-46A8E98EF373}"/>
              </a:ext>
            </a:extLst>
          </p:cNvPr>
          <p:cNvPicPr>
            <a:picLocks noChangeAspect="1"/>
          </p:cNvPicPr>
          <p:nvPr/>
        </p:nvPicPr>
        <p:blipFill>
          <a:blip r:embed="rId6"/>
          <a:stretch>
            <a:fillRect/>
          </a:stretch>
        </p:blipFill>
        <p:spPr>
          <a:xfrm>
            <a:off x="3221358" y="2338551"/>
            <a:ext cx="1726109" cy="1963929"/>
          </a:xfrm>
          <a:prstGeom prst="rect">
            <a:avLst/>
          </a:prstGeom>
        </p:spPr>
      </p:pic>
      <p:grpSp>
        <p:nvGrpSpPr>
          <p:cNvPr id="44" name="Group 43">
            <a:extLst>
              <a:ext uri="{FF2B5EF4-FFF2-40B4-BE49-F238E27FC236}">
                <a16:creationId xmlns:a16="http://schemas.microsoft.com/office/drawing/2014/main" id="{B4F535F8-E8A9-45C0-4C1C-76582D6A1E49}"/>
              </a:ext>
            </a:extLst>
          </p:cNvPr>
          <p:cNvGrpSpPr/>
          <p:nvPr/>
        </p:nvGrpSpPr>
        <p:grpSpPr>
          <a:xfrm>
            <a:off x="8559337" y="2270464"/>
            <a:ext cx="3437223" cy="1995232"/>
            <a:chOff x="8754777" y="2125492"/>
            <a:chExt cx="3437223" cy="1995232"/>
          </a:xfrm>
        </p:grpSpPr>
        <p:grpSp>
          <p:nvGrpSpPr>
            <p:cNvPr id="40" name="Group 39">
              <a:extLst>
                <a:ext uri="{FF2B5EF4-FFF2-40B4-BE49-F238E27FC236}">
                  <a16:creationId xmlns:a16="http://schemas.microsoft.com/office/drawing/2014/main" id="{8A698F22-6FC0-A5F6-19D7-184ECA94E0E0}"/>
                </a:ext>
              </a:extLst>
            </p:cNvPr>
            <p:cNvGrpSpPr/>
            <p:nvPr/>
          </p:nvGrpSpPr>
          <p:grpSpPr>
            <a:xfrm>
              <a:off x="8754777" y="2544781"/>
              <a:ext cx="3437223" cy="1146779"/>
              <a:chOff x="8838722" y="3429000"/>
              <a:chExt cx="3437223" cy="1146779"/>
            </a:xfrm>
          </p:grpSpPr>
          <p:pic>
            <p:nvPicPr>
              <p:cNvPr id="30" name="Picture 29">
                <a:extLst>
                  <a:ext uri="{FF2B5EF4-FFF2-40B4-BE49-F238E27FC236}">
                    <a16:creationId xmlns:a16="http://schemas.microsoft.com/office/drawing/2014/main" id="{5FCE0DC6-C3AC-E5AC-DEF8-1B0A16729F4E}"/>
                  </a:ext>
                </a:extLst>
              </p:cNvPr>
              <p:cNvPicPr>
                <a:picLocks noChangeAspect="1"/>
              </p:cNvPicPr>
              <p:nvPr/>
            </p:nvPicPr>
            <p:blipFill>
              <a:blip r:embed="rId7"/>
              <a:stretch>
                <a:fillRect/>
              </a:stretch>
            </p:blipFill>
            <p:spPr>
              <a:xfrm>
                <a:off x="9048333" y="3429000"/>
                <a:ext cx="2822014" cy="1095110"/>
              </a:xfrm>
              <a:prstGeom prst="rect">
                <a:avLst/>
              </a:prstGeom>
            </p:spPr>
          </p:pic>
          <p:sp>
            <p:nvSpPr>
              <p:cNvPr id="31" name="TextBox 30">
                <a:extLst>
                  <a:ext uri="{FF2B5EF4-FFF2-40B4-BE49-F238E27FC236}">
                    <a16:creationId xmlns:a16="http://schemas.microsoft.com/office/drawing/2014/main" id="{F4927917-F9A8-79D6-E3F9-3354AFAC7745}"/>
                  </a:ext>
                </a:extLst>
              </p:cNvPr>
              <p:cNvSpPr txBox="1"/>
              <p:nvPr/>
            </p:nvSpPr>
            <p:spPr>
              <a:xfrm>
                <a:off x="8852345" y="3429000"/>
                <a:ext cx="531765" cy="369332"/>
              </a:xfrm>
              <a:prstGeom prst="rect">
                <a:avLst/>
              </a:prstGeom>
              <a:noFill/>
            </p:spPr>
            <p:txBody>
              <a:bodyPr wrap="square" rtlCol="0">
                <a:spAutoFit/>
              </a:bodyPr>
              <a:lstStyle/>
              <a:p>
                <a:r>
                  <a:rPr lang="en-US" dirty="0"/>
                  <a:t>5’</a:t>
                </a:r>
              </a:p>
            </p:txBody>
          </p:sp>
          <p:sp>
            <p:nvSpPr>
              <p:cNvPr id="33" name="TextBox 32">
                <a:extLst>
                  <a:ext uri="{FF2B5EF4-FFF2-40B4-BE49-F238E27FC236}">
                    <a16:creationId xmlns:a16="http://schemas.microsoft.com/office/drawing/2014/main" id="{3330F3E2-20E2-7047-2382-2D5B5E17CBBA}"/>
                  </a:ext>
                </a:extLst>
              </p:cNvPr>
              <p:cNvSpPr txBox="1"/>
              <p:nvPr/>
            </p:nvSpPr>
            <p:spPr>
              <a:xfrm>
                <a:off x="11744180" y="4206447"/>
                <a:ext cx="531765" cy="369332"/>
              </a:xfrm>
              <a:prstGeom prst="rect">
                <a:avLst/>
              </a:prstGeom>
              <a:noFill/>
            </p:spPr>
            <p:txBody>
              <a:bodyPr wrap="square" rtlCol="0">
                <a:spAutoFit/>
              </a:bodyPr>
              <a:lstStyle/>
              <a:p>
                <a:r>
                  <a:rPr lang="en-US" dirty="0"/>
                  <a:t>5’</a:t>
                </a:r>
              </a:p>
            </p:txBody>
          </p:sp>
          <p:sp>
            <p:nvSpPr>
              <p:cNvPr id="34" name="TextBox 33">
                <a:extLst>
                  <a:ext uri="{FF2B5EF4-FFF2-40B4-BE49-F238E27FC236}">
                    <a16:creationId xmlns:a16="http://schemas.microsoft.com/office/drawing/2014/main" id="{6CD10422-9860-0C52-0CD0-0682C78EA025}"/>
                  </a:ext>
                </a:extLst>
              </p:cNvPr>
              <p:cNvSpPr txBox="1"/>
              <p:nvPr/>
            </p:nvSpPr>
            <p:spPr>
              <a:xfrm>
                <a:off x="11744179" y="3429000"/>
                <a:ext cx="531765"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C7699554-3A3F-ED24-3E52-020C9632FC92}"/>
                  </a:ext>
                </a:extLst>
              </p:cNvPr>
              <p:cNvSpPr txBox="1"/>
              <p:nvPr/>
            </p:nvSpPr>
            <p:spPr>
              <a:xfrm>
                <a:off x="8838722" y="4204735"/>
                <a:ext cx="531765" cy="369332"/>
              </a:xfrm>
              <a:prstGeom prst="rect">
                <a:avLst/>
              </a:prstGeom>
              <a:noFill/>
            </p:spPr>
            <p:txBody>
              <a:bodyPr wrap="square" rtlCol="0">
                <a:spAutoFit/>
              </a:bodyPr>
              <a:lstStyle/>
              <a:p>
                <a:r>
                  <a:rPr lang="en-US" dirty="0"/>
                  <a:t>3’</a:t>
                </a:r>
              </a:p>
            </p:txBody>
          </p:sp>
        </p:grpSp>
        <p:sp>
          <p:nvSpPr>
            <p:cNvPr id="36" name="Right Arrow 35">
              <a:extLst>
                <a:ext uri="{FF2B5EF4-FFF2-40B4-BE49-F238E27FC236}">
                  <a16:creationId xmlns:a16="http://schemas.microsoft.com/office/drawing/2014/main" id="{E8503547-8A69-5D50-1FF0-31BFB1419B01}"/>
                </a:ext>
              </a:extLst>
            </p:cNvPr>
            <p:cNvSpPr/>
            <p:nvPr/>
          </p:nvSpPr>
          <p:spPr>
            <a:xfrm>
              <a:off x="9117728" y="2432430"/>
              <a:ext cx="756849" cy="111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AD5E1A3F-4CAF-408A-FD9C-E865072D2838}"/>
                </a:ext>
              </a:extLst>
            </p:cNvPr>
            <p:cNvSpPr/>
            <p:nvPr/>
          </p:nvSpPr>
          <p:spPr>
            <a:xfrm flipH="1">
              <a:off x="10944184" y="3677280"/>
              <a:ext cx="756849" cy="111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81E6ADA-E7ED-A76C-CC89-FA6B7035147E}"/>
                </a:ext>
              </a:extLst>
            </p:cNvPr>
            <p:cNvSpPr txBox="1"/>
            <p:nvPr/>
          </p:nvSpPr>
          <p:spPr>
            <a:xfrm>
              <a:off x="9034282" y="2125492"/>
              <a:ext cx="461871" cy="369332"/>
            </a:xfrm>
            <a:prstGeom prst="rect">
              <a:avLst/>
            </a:prstGeom>
            <a:noFill/>
          </p:spPr>
          <p:txBody>
            <a:bodyPr wrap="square" rtlCol="0">
              <a:spAutoFit/>
            </a:bodyPr>
            <a:lstStyle/>
            <a:p>
              <a:r>
                <a:rPr lang="en-US" dirty="0"/>
                <a:t>R1</a:t>
              </a:r>
            </a:p>
          </p:txBody>
        </p:sp>
        <p:sp>
          <p:nvSpPr>
            <p:cNvPr id="39" name="TextBox 38">
              <a:extLst>
                <a:ext uri="{FF2B5EF4-FFF2-40B4-BE49-F238E27FC236}">
                  <a16:creationId xmlns:a16="http://schemas.microsoft.com/office/drawing/2014/main" id="{D0C4086E-832B-304E-7288-BD3DD0E7EA17}"/>
                </a:ext>
              </a:extLst>
            </p:cNvPr>
            <p:cNvSpPr txBox="1"/>
            <p:nvPr/>
          </p:nvSpPr>
          <p:spPr>
            <a:xfrm>
              <a:off x="11337139" y="3751392"/>
              <a:ext cx="531765" cy="369332"/>
            </a:xfrm>
            <a:prstGeom prst="rect">
              <a:avLst/>
            </a:prstGeom>
            <a:noFill/>
          </p:spPr>
          <p:txBody>
            <a:bodyPr wrap="square" rtlCol="0">
              <a:spAutoFit/>
            </a:bodyPr>
            <a:lstStyle/>
            <a:p>
              <a:r>
                <a:rPr lang="en-US" dirty="0"/>
                <a:t>R2</a:t>
              </a:r>
            </a:p>
          </p:txBody>
        </p:sp>
      </p:grpSp>
      <p:sp>
        <p:nvSpPr>
          <p:cNvPr id="45" name="Rounded Rectangle 44">
            <a:extLst>
              <a:ext uri="{FF2B5EF4-FFF2-40B4-BE49-F238E27FC236}">
                <a16:creationId xmlns:a16="http://schemas.microsoft.com/office/drawing/2014/main" id="{71B6616E-1D80-CBA7-2DE6-3036CFA3E0BD}"/>
              </a:ext>
            </a:extLst>
          </p:cNvPr>
          <p:cNvSpPr/>
          <p:nvPr/>
        </p:nvSpPr>
        <p:spPr>
          <a:xfrm>
            <a:off x="195439" y="1374031"/>
            <a:ext cx="11801119" cy="480168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05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D989-9960-FE18-947D-CC93489A1E7E}"/>
              </a:ext>
            </a:extLst>
          </p:cNvPr>
          <p:cNvSpPr>
            <a:spLocks noGrp="1"/>
          </p:cNvSpPr>
          <p:nvPr>
            <p:ph type="title"/>
          </p:nvPr>
        </p:nvSpPr>
        <p:spPr/>
        <p:txBody>
          <a:bodyPr/>
          <a:lstStyle/>
          <a:p>
            <a:r>
              <a:rPr lang="en-US" dirty="0"/>
              <a:t>Ohio Supercomputer Center (OSC)</a:t>
            </a:r>
          </a:p>
        </p:txBody>
      </p:sp>
      <p:sp>
        <p:nvSpPr>
          <p:cNvPr id="3" name="Content Placeholder 2">
            <a:extLst>
              <a:ext uri="{FF2B5EF4-FFF2-40B4-BE49-F238E27FC236}">
                <a16:creationId xmlns:a16="http://schemas.microsoft.com/office/drawing/2014/main" id="{ED9B8CD3-1E67-5832-2DEB-142F7D35D1D6}"/>
              </a:ext>
            </a:extLst>
          </p:cNvPr>
          <p:cNvSpPr>
            <a:spLocks noGrp="1"/>
          </p:cNvSpPr>
          <p:nvPr>
            <p:ph idx="1"/>
          </p:nvPr>
        </p:nvSpPr>
        <p:spPr>
          <a:xfrm>
            <a:off x="8810624" y="2171699"/>
            <a:ext cx="3000375" cy="3738563"/>
          </a:xfrm>
        </p:spPr>
        <p:txBody>
          <a:bodyPr/>
          <a:lstStyle/>
          <a:p>
            <a:r>
              <a:rPr lang="en-US" dirty="0"/>
              <a:t>Large computing capacity</a:t>
            </a:r>
          </a:p>
          <a:p>
            <a:r>
              <a:rPr lang="en-US" dirty="0"/>
              <a:t>Abundant data storage</a:t>
            </a:r>
          </a:p>
          <a:p>
            <a:r>
              <a:rPr lang="en-US" dirty="0"/>
              <a:t>Financially advantageous</a:t>
            </a:r>
          </a:p>
          <a:p>
            <a:endParaRPr lang="en-US" dirty="0"/>
          </a:p>
        </p:txBody>
      </p:sp>
      <p:pic>
        <p:nvPicPr>
          <p:cNvPr id="5" name="Picture 4">
            <a:extLst>
              <a:ext uri="{FF2B5EF4-FFF2-40B4-BE49-F238E27FC236}">
                <a16:creationId xmlns:a16="http://schemas.microsoft.com/office/drawing/2014/main" id="{6DF6F2E5-7617-FAEC-BBD9-AB38A60A733E}"/>
              </a:ext>
            </a:extLst>
          </p:cNvPr>
          <p:cNvPicPr>
            <a:picLocks noChangeAspect="1"/>
          </p:cNvPicPr>
          <p:nvPr/>
        </p:nvPicPr>
        <p:blipFill>
          <a:blip r:embed="rId2"/>
          <a:stretch>
            <a:fillRect/>
          </a:stretch>
        </p:blipFill>
        <p:spPr>
          <a:xfrm>
            <a:off x="5181599" y="3330367"/>
            <a:ext cx="3246007" cy="573880"/>
          </a:xfrm>
          <a:prstGeom prst="rect">
            <a:avLst/>
          </a:prstGeom>
        </p:spPr>
      </p:pic>
      <p:pic>
        <p:nvPicPr>
          <p:cNvPr id="9" name="Picture 8" descr="A picture containing text, font, graphics, logo&#10;&#10;Description automatically generated">
            <a:extLst>
              <a:ext uri="{FF2B5EF4-FFF2-40B4-BE49-F238E27FC236}">
                <a16:creationId xmlns:a16="http://schemas.microsoft.com/office/drawing/2014/main" id="{0CB69B6A-1B90-B34A-FA10-F2EFC3405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660234"/>
            <a:ext cx="1994214" cy="1380746"/>
          </a:xfrm>
          <a:prstGeom prst="rect">
            <a:avLst/>
          </a:prstGeom>
        </p:spPr>
      </p:pic>
      <p:pic>
        <p:nvPicPr>
          <p:cNvPr id="11" name="Graphic 10" descr="Computer with solid fill">
            <a:extLst>
              <a:ext uri="{FF2B5EF4-FFF2-40B4-BE49-F238E27FC236}">
                <a16:creationId xmlns:a16="http://schemas.microsoft.com/office/drawing/2014/main" id="{1EA95F05-AB37-F070-AE04-901ADE0684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6025" y="3887577"/>
            <a:ext cx="1181100" cy="1181100"/>
          </a:xfrm>
          <a:prstGeom prst="rect">
            <a:avLst/>
          </a:prstGeom>
        </p:spPr>
      </p:pic>
      <p:pic>
        <p:nvPicPr>
          <p:cNvPr id="13" name="Graphic 12" descr="Programmer female with solid fill">
            <a:extLst>
              <a:ext uri="{FF2B5EF4-FFF2-40B4-BE49-F238E27FC236}">
                <a16:creationId xmlns:a16="http://schemas.microsoft.com/office/drawing/2014/main" id="{7CFCA51C-5E9C-4897-BBBF-E20A3DD2C1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8557" y="4096126"/>
            <a:ext cx="914400" cy="914400"/>
          </a:xfrm>
          <a:prstGeom prst="rect">
            <a:avLst/>
          </a:prstGeom>
        </p:spPr>
      </p:pic>
      <p:sp>
        <p:nvSpPr>
          <p:cNvPr id="14" name="Arrow: Curved Right 13">
            <a:extLst>
              <a:ext uri="{FF2B5EF4-FFF2-40B4-BE49-F238E27FC236}">
                <a16:creationId xmlns:a16="http://schemas.microsoft.com/office/drawing/2014/main" id="{133E8C43-155A-0F21-2D24-B8581294812B}"/>
              </a:ext>
            </a:extLst>
          </p:cNvPr>
          <p:cNvSpPr/>
          <p:nvPr/>
        </p:nvSpPr>
        <p:spPr>
          <a:xfrm rot="5400000" flipH="1" flipV="1">
            <a:off x="3940035" y="3790370"/>
            <a:ext cx="914400" cy="3548743"/>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5DD94D30-5DE3-946A-491E-2B2CE8F1CDFC}"/>
              </a:ext>
            </a:extLst>
          </p:cNvPr>
          <p:cNvSpPr/>
          <p:nvPr/>
        </p:nvSpPr>
        <p:spPr>
          <a:xfrm rot="5400000">
            <a:off x="3942183" y="766423"/>
            <a:ext cx="914400" cy="3548743"/>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8560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9D1A-E0FA-629B-4BA5-4A2DC03AA301}"/>
              </a:ext>
            </a:extLst>
          </p:cNvPr>
          <p:cNvSpPr>
            <a:spLocks noGrp="1"/>
          </p:cNvSpPr>
          <p:nvPr>
            <p:ph type="title"/>
          </p:nvPr>
        </p:nvSpPr>
        <p:spPr/>
        <p:txBody>
          <a:bodyPr/>
          <a:lstStyle/>
          <a:p>
            <a:r>
              <a:rPr lang="en-US" dirty="0"/>
              <a:t>At this time, please take out your laptop</a:t>
            </a:r>
          </a:p>
        </p:txBody>
      </p:sp>
      <p:sp>
        <p:nvSpPr>
          <p:cNvPr id="3" name="Content Placeholder 2">
            <a:extLst>
              <a:ext uri="{FF2B5EF4-FFF2-40B4-BE49-F238E27FC236}">
                <a16:creationId xmlns:a16="http://schemas.microsoft.com/office/drawing/2014/main" id="{A6FF69B5-13AE-5815-4111-AA25794C0BDF}"/>
              </a:ext>
            </a:extLst>
          </p:cNvPr>
          <p:cNvSpPr>
            <a:spLocks noGrp="1"/>
          </p:cNvSpPr>
          <p:nvPr>
            <p:ph idx="1"/>
          </p:nvPr>
        </p:nvSpPr>
        <p:spPr/>
        <p:txBody>
          <a:bodyPr/>
          <a:lstStyle/>
          <a:p>
            <a:r>
              <a:rPr lang="en-US" dirty="0"/>
              <a:t>Take out your laptop, connect to the </a:t>
            </a:r>
            <a:r>
              <a:rPr lang="en-US" dirty="0" err="1"/>
              <a:t>Wifi</a:t>
            </a:r>
            <a:r>
              <a:rPr lang="en-US" dirty="0"/>
              <a:t>, get yourself situated</a:t>
            </a:r>
          </a:p>
        </p:txBody>
      </p:sp>
    </p:spTree>
    <p:extLst>
      <p:ext uri="{BB962C8B-B14F-4D97-AF65-F5344CB8AC3E}">
        <p14:creationId xmlns:p14="http://schemas.microsoft.com/office/powerpoint/2010/main" val="1250908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60" name="Freeform: Shape 59">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63" name="Freeform: Shape 62">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Freeform: Shape 64">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Freeform: Shape 65">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Freeform: Shape 66">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Shape 67">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Freeform: Shape 68">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98EC6E00-372D-4AA2-BF73-5C696492C67E}"/>
              </a:ext>
            </a:extLst>
          </p:cNvPr>
          <p:cNvSpPr>
            <a:spLocks noGrp="1"/>
          </p:cNvSpPr>
          <p:nvPr>
            <p:ph type="ctrTitle"/>
          </p:nvPr>
        </p:nvSpPr>
        <p:spPr>
          <a:xfrm>
            <a:off x="3502519" y="1525414"/>
            <a:ext cx="5186842" cy="2322237"/>
          </a:xfrm>
        </p:spPr>
        <p:txBody>
          <a:bodyPr anchor="b">
            <a:normAutofit/>
          </a:bodyPr>
          <a:lstStyle/>
          <a:p>
            <a:r>
              <a:rPr lang="en-US" sz="4000" dirty="0"/>
              <a:t>Learning Basic Metagenomic Tools for Disease Diagnostics and Microbiome Analysis</a:t>
            </a:r>
          </a:p>
        </p:txBody>
      </p:sp>
      <p:grpSp>
        <p:nvGrpSpPr>
          <p:cNvPr id="71" name="Group 70">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72" name="Freeform: Shape 71">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5" name="Freeform: Shape 74">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78" name="Freeform: Shape 77">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1" name="Freeform: Shape 80">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22135473-98F8-4469-9812-2FB4044C3AE9}"/>
              </a:ext>
            </a:extLst>
          </p:cNvPr>
          <p:cNvSpPr txBox="1"/>
          <p:nvPr/>
        </p:nvSpPr>
        <p:spPr>
          <a:xfrm>
            <a:off x="2613909" y="4079346"/>
            <a:ext cx="7206300" cy="1200329"/>
          </a:xfrm>
          <a:prstGeom prst="rect">
            <a:avLst/>
          </a:prstGeom>
          <a:noFill/>
        </p:spPr>
        <p:txBody>
          <a:bodyPr wrap="square" rtlCol="0">
            <a:spAutoFit/>
          </a:bodyPr>
          <a:lstStyle/>
          <a:p>
            <a:pPr algn="ctr"/>
            <a:r>
              <a:rPr lang="en-US" b="1" dirty="0"/>
              <a:t>Hannah Toth</a:t>
            </a:r>
            <a:r>
              <a:rPr lang="en-US" dirty="0"/>
              <a:t>, Graduate student, Ohio State University</a:t>
            </a:r>
          </a:p>
          <a:p>
            <a:pPr algn="ctr"/>
            <a:r>
              <a:rPr lang="en-US" dirty="0"/>
              <a:t>Dr. Veronica Roman-Reyna, Assistant Professor, Penn State University</a:t>
            </a:r>
          </a:p>
          <a:p>
            <a:pPr algn="ctr"/>
            <a:r>
              <a:rPr lang="en-US" dirty="0"/>
              <a:t>Dr. Marcus </a:t>
            </a:r>
            <a:r>
              <a:rPr lang="en-US" dirty="0" err="1"/>
              <a:t>Merfa</a:t>
            </a:r>
            <a:r>
              <a:rPr lang="en-US" dirty="0"/>
              <a:t>, Post-Doctoral Scholar, Ohio State University</a:t>
            </a:r>
          </a:p>
          <a:p>
            <a:pPr algn="ctr"/>
            <a:r>
              <a:rPr lang="en-US" dirty="0"/>
              <a:t>Dr. Jonathan Jacobs, Associate Professor, Ohio State University</a:t>
            </a:r>
          </a:p>
        </p:txBody>
      </p:sp>
    </p:spTree>
    <p:extLst>
      <p:ext uri="{BB962C8B-B14F-4D97-AF65-F5344CB8AC3E}">
        <p14:creationId xmlns:p14="http://schemas.microsoft.com/office/powerpoint/2010/main" val="3730684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4F159F-63C2-9606-ADE0-0BAE6DB48DA1}"/>
              </a:ext>
            </a:extLst>
          </p:cNvPr>
          <p:cNvSpPr>
            <a:spLocks noGrp="1"/>
          </p:cNvSpPr>
          <p:nvPr>
            <p:ph type="title"/>
          </p:nvPr>
        </p:nvSpPr>
        <p:spPr/>
        <p:txBody>
          <a:bodyPr/>
          <a:lstStyle/>
          <a:p>
            <a:r>
              <a:rPr lang="en-US"/>
              <a:t>About us!</a:t>
            </a:r>
            <a:endParaRPr lang="en-US" dirty="0"/>
          </a:p>
        </p:txBody>
      </p:sp>
      <p:pic>
        <p:nvPicPr>
          <p:cNvPr id="6" name="Picture 5" descr="A person standing in a field&#10;&#10;Description automatically generated with low confidence">
            <a:extLst>
              <a:ext uri="{FF2B5EF4-FFF2-40B4-BE49-F238E27FC236}">
                <a16:creationId xmlns:a16="http://schemas.microsoft.com/office/drawing/2014/main" id="{E980808B-492D-CA8C-FE0D-0EAD94436EA7}"/>
              </a:ext>
            </a:extLst>
          </p:cNvPr>
          <p:cNvPicPr>
            <a:picLocks noChangeAspect="1"/>
          </p:cNvPicPr>
          <p:nvPr/>
        </p:nvPicPr>
        <p:blipFill rotWithShape="1">
          <a:blip r:embed="rId2">
            <a:extLst>
              <a:ext uri="{28A0092B-C50C-407E-A947-70E740481C1C}">
                <a14:useLocalDpi xmlns:a14="http://schemas.microsoft.com/office/drawing/2010/main" val="0"/>
              </a:ext>
            </a:extLst>
          </a:blip>
          <a:srcRect l="7181"/>
          <a:stretch/>
        </p:blipFill>
        <p:spPr>
          <a:xfrm rot="5400000">
            <a:off x="664450" y="2072827"/>
            <a:ext cx="2637739" cy="2131342"/>
          </a:xfrm>
          <a:prstGeom prst="rect">
            <a:avLst/>
          </a:prstGeom>
        </p:spPr>
      </p:pic>
      <p:pic>
        <p:nvPicPr>
          <p:cNvPr id="8" name="Picture 7" descr="A picture containing human face, person, human beard, person&#10;&#10;Description automatically generated">
            <a:extLst>
              <a:ext uri="{FF2B5EF4-FFF2-40B4-BE49-F238E27FC236}">
                <a16:creationId xmlns:a16="http://schemas.microsoft.com/office/drawing/2014/main" id="{5AB30F42-A933-DF91-B46A-7A2D782BC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405" y="1753745"/>
            <a:ext cx="2078395" cy="2771193"/>
          </a:xfrm>
          <a:prstGeom prst="rect">
            <a:avLst/>
          </a:prstGeom>
        </p:spPr>
      </p:pic>
      <p:pic>
        <p:nvPicPr>
          <p:cNvPr id="1026" name="Picture 2" descr="Marcus MERFA | Master of Science in Genetics and Molecular Biology | Auburn  University, AL | AU | Department of Entomology and Plant Pathology |  Research profile">
            <a:extLst>
              <a:ext uri="{FF2B5EF4-FFF2-40B4-BE49-F238E27FC236}">
                <a16:creationId xmlns:a16="http://schemas.microsoft.com/office/drawing/2014/main" id="{78F2FDB2-A455-F5A4-297C-A942671525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21" r="7028"/>
          <a:stretch/>
        </p:blipFill>
        <p:spPr bwMode="auto">
          <a:xfrm>
            <a:off x="6359822" y="1758490"/>
            <a:ext cx="2348845" cy="27617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with brown hair wearing a red vest&#10;&#10;Description automatically generated with low confidence">
            <a:extLst>
              <a:ext uri="{FF2B5EF4-FFF2-40B4-BE49-F238E27FC236}">
                <a16:creationId xmlns:a16="http://schemas.microsoft.com/office/drawing/2014/main" id="{64923483-D1FE-ED29-1E06-59BAD38E60F6}"/>
              </a:ext>
            </a:extLst>
          </p:cNvPr>
          <p:cNvPicPr>
            <a:picLocks noChangeAspect="1"/>
          </p:cNvPicPr>
          <p:nvPr/>
        </p:nvPicPr>
        <p:blipFill rotWithShape="1">
          <a:blip r:embed="rId5">
            <a:extLst>
              <a:ext uri="{28A0092B-C50C-407E-A947-70E740481C1C}">
                <a14:useLocalDpi xmlns:a14="http://schemas.microsoft.com/office/drawing/2010/main" val="0"/>
              </a:ext>
            </a:extLst>
          </a:blip>
          <a:srcRect l="16308" r="9713"/>
          <a:stretch/>
        </p:blipFill>
        <p:spPr>
          <a:xfrm>
            <a:off x="3583239" y="1881608"/>
            <a:ext cx="2481216" cy="2515467"/>
          </a:xfrm>
          <a:prstGeom prst="rect">
            <a:avLst/>
          </a:prstGeom>
        </p:spPr>
      </p:pic>
      <p:sp>
        <p:nvSpPr>
          <p:cNvPr id="12" name="TextBox 11">
            <a:extLst>
              <a:ext uri="{FF2B5EF4-FFF2-40B4-BE49-F238E27FC236}">
                <a16:creationId xmlns:a16="http://schemas.microsoft.com/office/drawing/2014/main" id="{AD356072-FED0-C797-0CE9-25E007B29F51}"/>
              </a:ext>
            </a:extLst>
          </p:cNvPr>
          <p:cNvSpPr txBox="1"/>
          <p:nvPr/>
        </p:nvSpPr>
        <p:spPr>
          <a:xfrm>
            <a:off x="917648" y="4587995"/>
            <a:ext cx="2131343" cy="1754326"/>
          </a:xfrm>
          <a:prstGeom prst="rect">
            <a:avLst/>
          </a:prstGeom>
          <a:noFill/>
        </p:spPr>
        <p:txBody>
          <a:bodyPr wrap="square" rtlCol="0">
            <a:spAutoFit/>
          </a:bodyPr>
          <a:lstStyle/>
          <a:p>
            <a:r>
              <a:rPr lang="en-US" dirty="0"/>
              <a:t>Hannah Toth</a:t>
            </a:r>
          </a:p>
          <a:p>
            <a:r>
              <a:rPr lang="en-US" dirty="0"/>
              <a:t>Graduate student</a:t>
            </a:r>
          </a:p>
          <a:p>
            <a:r>
              <a:rPr lang="en-US" dirty="0"/>
              <a:t>The Ohio State University</a:t>
            </a:r>
          </a:p>
          <a:p>
            <a:r>
              <a:rPr lang="en-US" dirty="0"/>
              <a:t>Advised by Dr. Jonathan Jacobs</a:t>
            </a:r>
          </a:p>
        </p:txBody>
      </p:sp>
      <p:sp>
        <p:nvSpPr>
          <p:cNvPr id="13" name="TextBox 12">
            <a:extLst>
              <a:ext uri="{FF2B5EF4-FFF2-40B4-BE49-F238E27FC236}">
                <a16:creationId xmlns:a16="http://schemas.microsoft.com/office/drawing/2014/main" id="{98A56037-2465-8FF1-2A90-B7771682DFA8}"/>
              </a:ext>
            </a:extLst>
          </p:cNvPr>
          <p:cNvSpPr txBox="1"/>
          <p:nvPr/>
        </p:nvSpPr>
        <p:spPr>
          <a:xfrm>
            <a:off x="3583239" y="4587995"/>
            <a:ext cx="2481216" cy="1477328"/>
          </a:xfrm>
          <a:prstGeom prst="rect">
            <a:avLst/>
          </a:prstGeom>
          <a:noFill/>
        </p:spPr>
        <p:txBody>
          <a:bodyPr wrap="square" rtlCol="0">
            <a:spAutoFit/>
          </a:bodyPr>
          <a:lstStyle/>
          <a:p>
            <a:r>
              <a:rPr lang="en-US" dirty="0"/>
              <a:t>Dr. Veronica Roman-Reyna</a:t>
            </a:r>
          </a:p>
          <a:p>
            <a:r>
              <a:rPr lang="en-US" dirty="0"/>
              <a:t>Assistant Professor</a:t>
            </a:r>
          </a:p>
          <a:p>
            <a:r>
              <a:rPr lang="en-US" dirty="0"/>
              <a:t>Pennsylvania State University</a:t>
            </a:r>
          </a:p>
        </p:txBody>
      </p:sp>
      <p:sp>
        <p:nvSpPr>
          <p:cNvPr id="14" name="TextBox 13">
            <a:extLst>
              <a:ext uri="{FF2B5EF4-FFF2-40B4-BE49-F238E27FC236}">
                <a16:creationId xmlns:a16="http://schemas.microsoft.com/office/drawing/2014/main" id="{9E0323C9-3C49-05EC-24F8-923FF5C34599}"/>
              </a:ext>
            </a:extLst>
          </p:cNvPr>
          <p:cNvSpPr txBox="1"/>
          <p:nvPr/>
        </p:nvSpPr>
        <p:spPr>
          <a:xfrm>
            <a:off x="9315408" y="4587995"/>
            <a:ext cx="2481216" cy="1200329"/>
          </a:xfrm>
          <a:prstGeom prst="rect">
            <a:avLst/>
          </a:prstGeom>
          <a:noFill/>
        </p:spPr>
        <p:txBody>
          <a:bodyPr wrap="square" rtlCol="0">
            <a:spAutoFit/>
          </a:bodyPr>
          <a:lstStyle/>
          <a:p>
            <a:r>
              <a:rPr lang="en-US" dirty="0"/>
              <a:t>Dr. Jonathan Jacobs</a:t>
            </a:r>
          </a:p>
          <a:p>
            <a:r>
              <a:rPr lang="en-US" dirty="0"/>
              <a:t>Associate Professor</a:t>
            </a:r>
          </a:p>
          <a:p>
            <a:r>
              <a:rPr lang="en-US" dirty="0"/>
              <a:t>The Ohio State University</a:t>
            </a:r>
          </a:p>
        </p:txBody>
      </p:sp>
      <p:sp>
        <p:nvSpPr>
          <p:cNvPr id="15" name="TextBox 14">
            <a:extLst>
              <a:ext uri="{FF2B5EF4-FFF2-40B4-BE49-F238E27FC236}">
                <a16:creationId xmlns:a16="http://schemas.microsoft.com/office/drawing/2014/main" id="{4F79A1BB-DBB4-B402-09A0-EDA32E6F186F}"/>
              </a:ext>
            </a:extLst>
          </p:cNvPr>
          <p:cNvSpPr txBox="1"/>
          <p:nvPr/>
        </p:nvSpPr>
        <p:spPr>
          <a:xfrm>
            <a:off x="6442581" y="4587995"/>
            <a:ext cx="2481216" cy="1200329"/>
          </a:xfrm>
          <a:prstGeom prst="rect">
            <a:avLst/>
          </a:prstGeom>
          <a:noFill/>
        </p:spPr>
        <p:txBody>
          <a:bodyPr wrap="square" rtlCol="0">
            <a:spAutoFit/>
          </a:bodyPr>
          <a:lstStyle/>
          <a:p>
            <a:r>
              <a:rPr lang="en-US" dirty="0"/>
              <a:t>Dr. Marcus Merfa</a:t>
            </a:r>
          </a:p>
          <a:p>
            <a:r>
              <a:rPr lang="en-US" dirty="0"/>
              <a:t>Post-Doctoral fellow</a:t>
            </a:r>
          </a:p>
          <a:p>
            <a:r>
              <a:rPr lang="en-US" dirty="0"/>
              <a:t>The Ohio State University</a:t>
            </a:r>
          </a:p>
        </p:txBody>
      </p:sp>
    </p:spTree>
    <p:extLst>
      <p:ext uri="{BB962C8B-B14F-4D97-AF65-F5344CB8AC3E}">
        <p14:creationId xmlns:p14="http://schemas.microsoft.com/office/powerpoint/2010/main" val="2729922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95FF-6D62-854E-F048-28B7F976058A}"/>
              </a:ext>
            </a:extLst>
          </p:cNvPr>
          <p:cNvSpPr>
            <a:spLocks noGrp="1"/>
          </p:cNvSpPr>
          <p:nvPr>
            <p:ph type="title"/>
          </p:nvPr>
        </p:nvSpPr>
        <p:spPr/>
        <p:txBody>
          <a:bodyPr/>
          <a:lstStyle/>
          <a:p>
            <a:r>
              <a:rPr lang="en-US" dirty="0"/>
              <a:t>Course objectives</a:t>
            </a:r>
          </a:p>
        </p:txBody>
      </p:sp>
      <p:sp>
        <p:nvSpPr>
          <p:cNvPr id="3" name="Content Placeholder 2">
            <a:extLst>
              <a:ext uri="{FF2B5EF4-FFF2-40B4-BE49-F238E27FC236}">
                <a16:creationId xmlns:a16="http://schemas.microsoft.com/office/drawing/2014/main" id="{2A465C23-5289-8820-1F89-842EC7BE7F61}"/>
              </a:ext>
            </a:extLst>
          </p:cNvPr>
          <p:cNvSpPr>
            <a:spLocks noGrp="1"/>
          </p:cNvSpPr>
          <p:nvPr>
            <p:ph idx="1"/>
          </p:nvPr>
        </p:nvSpPr>
        <p:spPr/>
        <p:txBody>
          <a:bodyPr/>
          <a:lstStyle/>
          <a:p>
            <a:pPr marL="0" indent="0">
              <a:buNone/>
            </a:pPr>
            <a:r>
              <a:rPr lang="en-US" dirty="0"/>
              <a:t>I assigned you a color when you came in, and now you’re seated with other people assigned to the same color.</a:t>
            </a:r>
          </a:p>
          <a:p>
            <a:pPr marL="0" indent="0">
              <a:buNone/>
            </a:pPr>
            <a:endParaRPr lang="en-US" dirty="0"/>
          </a:p>
          <a:p>
            <a:pPr marL="0" indent="0">
              <a:buNone/>
            </a:pPr>
            <a:r>
              <a:rPr lang="en-US" dirty="0"/>
              <a:t>Your color is assigned to a dataset, 1-4. It is your job to figure out the causal agent in your dataset! </a:t>
            </a:r>
          </a:p>
          <a:p>
            <a:pPr marL="0" indent="0">
              <a:buNone/>
            </a:pPr>
            <a:endParaRPr lang="en-US" dirty="0"/>
          </a:p>
          <a:p>
            <a:pPr marL="0" indent="0">
              <a:buNone/>
            </a:pPr>
            <a:r>
              <a:rPr lang="en-US" dirty="0"/>
              <a:t>You will use a variety of programs (mostly) on the Ohio Supercomputer (OSC) to conduct your analysis. </a:t>
            </a:r>
          </a:p>
        </p:txBody>
      </p:sp>
    </p:spTree>
    <p:extLst>
      <p:ext uri="{BB962C8B-B14F-4D97-AF65-F5344CB8AC3E}">
        <p14:creationId xmlns:p14="http://schemas.microsoft.com/office/powerpoint/2010/main" val="3845976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6F3862-0BC0-0290-F73D-72BAC598EB01}"/>
              </a:ext>
            </a:extLst>
          </p:cNvPr>
          <p:cNvPicPr>
            <a:picLocks noChangeAspect="1"/>
          </p:cNvPicPr>
          <p:nvPr/>
        </p:nvPicPr>
        <p:blipFill>
          <a:blip r:embed="rId3"/>
          <a:stretch>
            <a:fillRect/>
          </a:stretch>
        </p:blipFill>
        <p:spPr>
          <a:xfrm>
            <a:off x="1048895" y="288580"/>
            <a:ext cx="10094209" cy="6280840"/>
          </a:xfrm>
          <a:prstGeom prst="rect">
            <a:avLst/>
          </a:prstGeom>
        </p:spPr>
      </p:pic>
    </p:spTree>
    <p:extLst>
      <p:ext uri="{BB962C8B-B14F-4D97-AF65-F5344CB8AC3E}">
        <p14:creationId xmlns:p14="http://schemas.microsoft.com/office/powerpoint/2010/main" val="3740485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0D32-1C63-7912-0769-2540F60EDCA1}"/>
              </a:ext>
            </a:extLst>
          </p:cNvPr>
          <p:cNvSpPr>
            <a:spLocks noGrp="1"/>
          </p:cNvSpPr>
          <p:nvPr>
            <p:ph type="title"/>
          </p:nvPr>
        </p:nvSpPr>
        <p:spPr/>
        <p:txBody>
          <a:bodyPr/>
          <a:lstStyle/>
          <a:p>
            <a:r>
              <a:rPr lang="en-US" dirty="0"/>
              <a:t>Course structure</a:t>
            </a:r>
          </a:p>
        </p:txBody>
      </p:sp>
      <p:graphicFrame>
        <p:nvGraphicFramePr>
          <p:cNvPr id="7" name="Diagram 6">
            <a:extLst>
              <a:ext uri="{FF2B5EF4-FFF2-40B4-BE49-F238E27FC236}">
                <a16:creationId xmlns:a16="http://schemas.microsoft.com/office/drawing/2014/main" id="{C7994539-52EC-DBAB-5938-82428B2580F1}"/>
              </a:ext>
            </a:extLst>
          </p:cNvPr>
          <p:cNvGraphicFramePr/>
          <p:nvPr>
            <p:extLst>
              <p:ext uri="{D42A27DB-BD31-4B8C-83A1-F6EECF244321}">
                <p14:modId xmlns:p14="http://schemas.microsoft.com/office/powerpoint/2010/main" val="549069738"/>
              </p:ext>
            </p:extLst>
          </p:nvPr>
        </p:nvGraphicFramePr>
        <p:xfrm>
          <a:off x="653141" y="1497746"/>
          <a:ext cx="11066108" cy="4837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9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0D32-1C63-7912-0769-2540F60EDCA1}"/>
              </a:ext>
            </a:extLst>
          </p:cNvPr>
          <p:cNvSpPr>
            <a:spLocks noGrp="1"/>
          </p:cNvSpPr>
          <p:nvPr>
            <p:ph type="title"/>
          </p:nvPr>
        </p:nvSpPr>
        <p:spPr/>
        <p:txBody>
          <a:bodyPr/>
          <a:lstStyle/>
          <a:p>
            <a:r>
              <a:rPr lang="en-US" dirty="0"/>
              <a:t>Except… science isn’t linear</a:t>
            </a:r>
          </a:p>
        </p:txBody>
      </p:sp>
      <p:sp>
        <p:nvSpPr>
          <p:cNvPr id="4" name="TextBox 3">
            <a:extLst>
              <a:ext uri="{FF2B5EF4-FFF2-40B4-BE49-F238E27FC236}">
                <a16:creationId xmlns:a16="http://schemas.microsoft.com/office/drawing/2014/main" id="{1625A7C8-127B-1579-F096-13D771830F7D}"/>
              </a:ext>
            </a:extLst>
          </p:cNvPr>
          <p:cNvSpPr txBox="1"/>
          <p:nvPr/>
        </p:nvSpPr>
        <p:spPr>
          <a:xfrm>
            <a:off x="428296" y="3109481"/>
            <a:ext cx="1736834" cy="1200329"/>
          </a:xfrm>
          <a:prstGeom prst="rect">
            <a:avLst/>
          </a:prstGeom>
          <a:noFill/>
        </p:spPr>
        <p:txBody>
          <a:bodyPr wrap="square" rtlCol="0">
            <a:spAutoFit/>
          </a:bodyPr>
          <a:lstStyle/>
          <a:p>
            <a:r>
              <a:rPr lang="en-US" dirty="0">
                <a:solidFill>
                  <a:schemeClr val="tx1"/>
                </a:solidFill>
              </a:rPr>
              <a:t>Module 1: Overview and metagenomic basics</a:t>
            </a:r>
          </a:p>
        </p:txBody>
      </p:sp>
      <p:cxnSp>
        <p:nvCxnSpPr>
          <p:cNvPr id="6" name="Straight Arrow Connector 5">
            <a:extLst>
              <a:ext uri="{FF2B5EF4-FFF2-40B4-BE49-F238E27FC236}">
                <a16:creationId xmlns:a16="http://schemas.microsoft.com/office/drawing/2014/main" id="{AEFEFA4F-8916-2AD3-C863-DEC7062EE950}"/>
              </a:ext>
            </a:extLst>
          </p:cNvPr>
          <p:cNvCxnSpPr>
            <a:cxnSpLocks/>
          </p:cNvCxnSpPr>
          <p:nvPr/>
        </p:nvCxnSpPr>
        <p:spPr>
          <a:xfrm>
            <a:off x="2039006" y="3639208"/>
            <a:ext cx="63062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Left Brace 7">
            <a:extLst>
              <a:ext uri="{FF2B5EF4-FFF2-40B4-BE49-F238E27FC236}">
                <a16:creationId xmlns:a16="http://schemas.microsoft.com/office/drawing/2014/main" id="{E5ED308A-C308-C788-CC5B-EDFDDCC16BE0}"/>
              </a:ext>
            </a:extLst>
          </p:cNvPr>
          <p:cNvSpPr/>
          <p:nvPr/>
        </p:nvSpPr>
        <p:spPr>
          <a:xfrm>
            <a:off x="2932386" y="2982311"/>
            <a:ext cx="304800" cy="1313793"/>
          </a:xfrm>
          <a:prstGeom prst="leftBrac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8140D73-9ED9-D221-8201-7D64BB2037CC}"/>
              </a:ext>
            </a:extLst>
          </p:cNvPr>
          <p:cNvSpPr txBox="1"/>
          <p:nvPr/>
        </p:nvSpPr>
        <p:spPr>
          <a:xfrm>
            <a:off x="3405352" y="1736335"/>
            <a:ext cx="2322787" cy="1200329"/>
          </a:xfrm>
          <a:prstGeom prst="rect">
            <a:avLst/>
          </a:prstGeom>
          <a:noFill/>
        </p:spPr>
        <p:txBody>
          <a:bodyPr wrap="square" rtlCol="0">
            <a:spAutoFit/>
          </a:bodyPr>
          <a:lstStyle/>
          <a:p>
            <a:pPr lvl="0">
              <a:buNone/>
            </a:pPr>
            <a:r>
              <a:rPr lang="en-US" dirty="0">
                <a:solidFill>
                  <a:schemeClr val="tx1"/>
                </a:solidFill>
              </a:rPr>
              <a:t>Module 2: Transforming raw data into assembled genomes</a:t>
            </a:r>
          </a:p>
        </p:txBody>
      </p:sp>
      <p:sp>
        <p:nvSpPr>
          <p:cNvPr id="10" name="TextBox 9">
            <a:extLst>
              <a:ext uri="{FF2B5EF4-FFF2-40B4-BE49-F238E27FC236}">
                <a16:creationId xmlns:a16="http://schemas.microsoft.com/office/drawing/2014/main" id="{1DAF6144-EEFA-04F4-D42E-49B001EA5299}"/>
              </a:ext>
            </a:extLst>
          </p:cNvPr>
          <p:cNvSpPr txBox="1"/>
          <p:nvPr/>
        </p:nvSpPr>
        <p:spPr>
          <a:xfrm>
            <a:off x="3405352" y="3639207"/>
            <a:ext cx="2017986" cy="923330"/>
          </a:xfrm>
          <a:prstGeom prst="rect">
            <a:avLst/>
          </a:prstGeom>
          <a:noFill/>
        </p:spPr>
        <p:txBody>
          <a:bodyPr wrap="square" rtlCol="0">
            <a:spAutoFit/>
          </a:bodyPr>
          <a:lstStyle/>
          <a:p>
            <a:pPr lvl="0">
              <a:buNone/>
            </a:pPr>
            <a:r>
              <a:rPr lang="en-US" dirty="0">
                <a:solidFill>
                  <a:schemeClr val="tx1"/>
                </a:solidFill>
              </a:rPr>
              <a:t>Module 3: Analysis of metagenomic data and genomes</a:t>
            </a:r>
          </a:p>
        </p:txBody>
      </p:sp>
      <p:sp>
        <p:nvSpPr>
          <p:cNvPr id="11" name="Plus 10">
            <a:extLst>
              <a:ext uri="{FF2B5EF4-FFF2-40B4-BE49-F238E27FC236}">
                <a16:creationId xmlns:a16="http://schemas.microsoft.com/office/drawing/2014/main" id="{F74243DB-945C-D7F1-DB9B-685D25702708}"/>
              </a:ext>
            </a:extLst>
          </p:cNvPr>
          <p:cNvSpPr/>
          <p:nvPr/>
        </p:nvSpPr>
        <p:spPr>
          <a:xfrm>
            <a:off x="4162097" y="4586809"/>
            <a:ext cx="504496" cy="641131"/>
          </a:xfrm>
          <a:prstGeom prst="mathPlus">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9F1FE52-0124-F315-6F4A-F0A3B6368974}"/>
              </a:ext>
            </a:extLst>
          </p:cNvPr>
          <p:cNvSpPr txBox="1"/>
          <p:nvPr/>
        </p:nvSpPr>
        <p:spPr>
          <a:xfrm>
            <a:off x="3405352" y="5368159"/>
            <a:ext cx="2017986" cy="923330"/>
          </a:xfrm>
          <a:prstGeom prst="rect">
            <a:avLst/>
          </a:prstGeom>
          <a:noFill/>
        </p:spPr>
        <p:txBody>
          <a:bodyPr wrap="square" rtlCol="0">
            <a:spAutoFit/>
          </a:bodyPr>
          <a:lstStyle/>
          <a:p>
            <a:pPr lvl="0">
              <a:buNone/>
            </a:pPr>
            <a:r>
              <a:rPr lang="en-US" dirty="0">
                <a:solidFill>
                  <a:schemeClr val="tx1"/>
                </a:solidFill>
              </a:rPr>
              <a:t>Module 4: Metagenomics for research</a:t>
            </a:r>
          </a:p>
        </p:txBody>
      </p:sp>
      <p:cxnSp>
        <p:nvCxnSpPr>
          <p:cNvPr id="13" name="Straight Arrow Connector 12">
            <a:extLst>
              <a:ext uri="{FF2B5EF4-FFF2-40B4-BE49-F238E27FC236}">
                <a16:creationId xmlns:a16="http://schemas.microsoft.com/office/drawing/2014/main" id="{45666BB4-D783-5498-A041-FC8040EFD94C}"/>
              </a:ext>
            </a:extLst>
          </p:cNvPr>
          <p:cNvCxnSpPr>
            <a:cxnSpLocks/>
          </p:cNvCxnSpPr>
          <p:nvPr/>
        </p:nvCxnSpPr>
        <p:spPr>
          <a:xfrm>
            <a:off x="5559972" y="3639208"/>
            <a:ext cx="63062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7BDCAC1-5630-57B9-EFE6-6EB4B8276EBC}"/>
              </a:ext>
            </a:extLst>
          </p:cNvPr>
          <p:cNvSpPr txBox="1"/>
          <p:nvPr/>
        </p:nvSpPr>
        <p:spPr>
          <a:xfrm>
            <a:off x="6463863" y="2023379"/>
            <a:ext cx="1502978" cy="1477328"/>
          </a:xfrm>
          <a:prstGeom prst="rect">
            <a:avLst/>
          </a:prstGeom>
          <a:noFill/>
        </p:spPr>
        <p:txBody>
          <a:bodyPr wrap="square" rtlCol="0">
            <a:spAutoFit/>
          </a:bodyPr>
          <a:lstStyle/>
          <a:p>
            <a:pPr lvl="0">
              <a:buNone/>
            </a:pPr>
            <a:r>
              <a:rPr lang="en-US" dirty="0">
                <a:solidFill>
                  <a:schemeClr val="tx1"/>
                </a:solidFill>
              </a:rPr>
              <a:t>Module 2: Transforming raw data into assembled genomes</a:t>
            </a:r>
          </a:p>
        </p:txBody>
      </p:sp>
      <p:sp>
        <p:nvSpPr>
          <p:cNvPr id="15" name="Plus 14">
            <a:extLst>
              <a:ext uri="{FF2B5EF4-FFF2-40B4-BE49-F238E27FC236}">
                <a16:creationId xmlns:a16="http://schemas.microsoft.com/office/drawing/2014/main" id="{198E446F-9A34-4EB3-F9EE-B599C7352C25}"/>
              </a:ext>
            </a:extLst>
          </p:cNvPr>
          <p:cNvSpPr/>
          <p:nvPr/>
        </p:nvSpPr>
        <p:spPr>
          <a:xfrm>
            <a:off x="6768664" y="3780306"/>
            <a:ext cx="504496" cy="641131"/>
          </a:xfrm>
          <a:prstGeom prst="mathPlus">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858895D-D048-C7D5-3CC0-8238E3D0B047}"/>
              </a:ext>
            </a:extLst>
          </p:cNvPr>
          <p:cNvSpPr txBox="1"/>
          <p:nvPr/>
        </p:nvSpPr>
        <p:spPr>
          <a:xfrm>
            <a:off x="6264167" y="4646570"/>
            <a:ext cx="2017986" cy="923330"/>
          </a:xfrm>
          <a:prstGeom prst="rect">
            <a:avLst/>
          </a:prstGeom>
          <a:noFill/>
        </p:spPr>
        <p:txBody>
          <a:bodyPr wrap="square" rtlCol="0">
            <a:spAutoFit/>
          </a:bodyPr>
          <a:lstStyle/>
          <a:p>
            <a:pPr lvl="0">
              <a:buNone/>
            </a:pPr>
            <a:r>
              <a:rPr lang="en-US" dirty="0">
                <a:solidFill>
                  <a:schemeClr val="tx1"/>
                </a:solidFill>
              </a:rPr>
              <a:t>Module 4: Metagenomics for research</a:t>
            </a:r>
          </a:p>
        </p:txBody>
      </p:sp>
      <p:cxnSp>
        <p:nvCxnSpPr>
          <p:cNvPr id="17" name="Straight Arrow Connector 16">
            <a:extLst>
              <a:ext uri="{FF2B5EF4-FFF2-40B4-BE49-F238E27FC236}">
                <a16:creationId xmlns:a16="http://schemas.microsoft.com/office/drawing/2014/main" id="{2CB34C96-EC9F-5B9D-1B22-2672F8A35E0F}"/>
              </a:ext>
            </a:extLst>
          </p:cNvPr>
          <p:cNvCxnSpPr>
            <a:cxnSpLocks/>
          </p:cNvCxnSpPr>
          <p:nvPr/>
        </p:nvCxnSpPr>
        <p:spPr>
          <a:xfrm>
            <a:off x="8282153" y="3639208"/>
            <a:ext cx="63062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B3C9509-A52E-728C-41F2-88E6192A4E57}"/>
              </a:ext>
            </a:extLst>
          </p:cNvPr>
          <p:cNvSpPr txBox="1"/>
          <p:nvPr/>
        </p:nvSpPr>
        <p:spPr>
          <a:xfrm>
            <a:off x="9335814" y="2023379"/>
            <a:ext cx="2017986" cy="923330"/>
          </a:xfrm>
          <a:prstGeom prst="rect">
            <a:avLst/>
          </a:prstGeom>
          <a:noFill/>
        </p:spPr>
        <p:txBody>
          <a:bodyPr wrap="square" rtlCol="0">
            <a:spAutoFit/>
          </a:bodyPr>
          <a:lstStyle/>
          <a:p>
            <a:pPr lvl="0">
              <a:buNone/>
            </a:pPr>
            <a:r>
              <a:rPr lang="en-US" dirty="0">
                <a:solidFill>
                  <a:schemeClr val="tx1"/>
                </a:solidFill>
              </a:rPr>
              <a:t>Module 3: Analysis of metagenomic data and genomes</a:t>
            </a:r>
          </a:p>
        </p:txBody>
      </p:sp>
      <p:sp>
        <p:nvSpPr>
          <p:cNvPr id="19" name="Plus 18">
            <a:extLst>
              <a:ext uri="{FF2B5EF4-FFF2-40B4-BE49-F238E27FC236}">
                <a16:creationId xmlns:a16="http://schemas.microsoft.com/office/drawing/2014/main" id="{3EB4EF37-86EC-C1CF-26CC-107D21005DE2}"/>
              </a:ext>
            </a:extLst>
          </p:cNvPr>
          <p:cNvSpPr/>
          <p:nvPr/>
        </p:nvSpPr>
        <p:spPr>
          <a:xfrm>
            <a:off x="10168759" y="3780306"/>
            <a:ext cx="504496" cy="641131"/>
          </a:xfrm>
          <a:prstGeom prst="mathPlus">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19">
            <a:extLst>
              <a:ext uri="{FF2B5EF4-FFF2-40B4-BE49-F238E27FC236}">
                <a16:creationId xmlns:a16="http://schemas.microsoft.com/office/drawing/2014/main" id="{6828602E-AF03-EC21-F7CB-EA729CF0A460}"/>
              </a:ext>
            </a:extLst>
          </p:cNvPr>
          <p:cNvSpPr/>
          <p:nvPr/>
        </p:nvSpPr>
        <p:spPr>
          <a:xfrm>
            <a:off x="4162097" y="2888292"/>
            <a:ext cx="504496" cy="641131"/>
          </a:xfrm>
          <a:prstGeom prst="mathPlus">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70066B3-3400-9076-9B6B-34B1477EEE71}"/>
              </a:ext>
            </a:extLst>
          </p:cNvPr>
          <p:cNvSpPr txBox="1"/>
          <p:nvPr/>
        </p:nvSpPr>
        <p:spPr>
          <a:xfrm>
            <a:off x="9412014" y="4646570"/>
            <a:ext cx="2017986" cy="923330"/>
          </a:xfrm>
          <a:prstGeom prst="rect">
            <a:avLst/>
          </a:prstGeom>
          <a:noFill/>
        </p:spPr>
        <p:txBody>
          <a:bodyPr wrap="square" rtlCol="0">
            <a:spAutoFit/>
          </a:bodyPr>
          <a:lstStyle/>
          <a:p>
            <a:pPr lvl="0">
              <a:buNone/>
            </a:pPr>
            <a:r>
              <a:rPr lang="en-US" dirty="0">
                <a:solidFill>
                  <a:schemeClr val="tx1"/>
                </a:solidFill>
              </a:rPr>
              <a:t>Module 4: Metagenomics for research</a:t>
            </a:r>
          </a:p>
        </p:txBody>
      </p:sp>
    </p:spTree>
    <p:extLst>
      <p:ext uri="{BB962C8B-B14F-4D97-AF65-F5344CB8AC3E}">
        <p14:creationId xmlns:p14="http://schemas.microsoft.com/office/powerpoint/2010/main" val="231670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p:bldP spid="11" grpId="0" animBg="1"/>
      <p:bldP spid="12" grpId="0"/>
      <p:bldP spid="14" grpId="0"/>
      <p:bldP spid="15" grpId="0" animBg="1"/>
      <p:bldP spid="16" grpId="0"/>
      <p:bldP spid="18" grpId="0"/>
      <p:bldP spid="19" grpId="0" animBg="1"/>
      <p:bldP spid="20"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4497-CB73-802F-F4BA-4C0C1DC4ED0C}"/>
              </a:ext>
            </a:extLst>
          </p:cNvPr>
          <p:cNvSpPr>
            <a:spLocks noGrp="1"/>
          </p:cNvSpPr>
          <p:nvPr>
            <p:ph type="title"/>
          </p:nvPr>
        </p:nvSpPr>
        <p:spPr/>
        <p:txBody>
          <a:bodyPr/>
          <a:lstStyle/>
          <a:p>
            <a:r>
              <a:rPr lang="en-US"/>
              <a:t>What is metagenomics?</a:t>
            </a:r>
            <a:endParaRPr lang="en-US" dirty="0"/>
          </a:p>
        </p:txBody>
      </p:sp>
      <p:sp>
        <p:nvSpPr>
          <p:cNvPr id="3" name="Content Placeholder 2">
            <a:extLst>
              <a:ext uri="{FF2B5EF4-FFF2-40B4-BE49-F238E27FC236}">
                <a16:creationId xmlns:a16="http://schemas.microsoft.com/office/drawing/2014/main" id="{0C07D9C9-4C9B-2815-CACF-5F98AB04ECBC}"/>
              </a:ext>
            </a:extLst>
          </p:cNvPr>
          <p:cNvSpPr>
            <a:spLocks noGrp="1"/>
          </p:cNvSpPr>
          <p:nvPr>
            <p:ph idx="1"/>
          </p:nvPr>
        </p:nvSpPr>
        <p:spPr>
          <a:xfrm>
            <a:off x="838200" y="1825625"/>
            <a:ext cx="8277225" cy="4351338"/>
          </a:xfrm>
        </p:spPr>
        <p:txBody>
          <a:bodyPr/>
          <a:lstStyle/>
          <a:p>
            <a:pPr marL="0" indent="0">
              <a:buNone/>
            </a:pPr>
            <a:r>
              <a:rPr lang="en-US" dirty="0"/>
              <a:t>According to the National Human Genome Research Institute, metagenomics is defined as </a:t>
            </a:r>
            <a:r>
              <a:rPr lang="en-US" b="1" dirty="0"/>
              <a:t>“the study of the structure and function of entire nucleotide sequences isolated and analyzed from all the organisms (typically microbes) in a bulk sample.”</a:t>
            </a:r>
            <a:endParaRPr lang="en-US" dirty="0"/>
          </a:p>
          <a:p>
            <a:pPr marL="0" indent="0">
              <a:buNone/>
            </a:pPr>
            <a:endParaRPr lang="en-US" dirty="0"/>
          </a:p>
          <a:p>
            <a:pPr marL="0" indent="0">
              <a:buNone/>
            </a:pPr>
            <a:r>
              <a:rPr lang="en-US" dirty="0"/>
              <a:t>What does that mean in the world of plant pathology?</a:t>
            </a:r>
          </a:p>
        </p:txBody>
      </p:sp>
      <p:pic>
        <p:nvPicPr>
          <p:cNvPr id="5" name="Graphic 4" descr="Plant With Roots with solid fill">
            <a:extLst>
              <a:ext uri="{FF2B5EF4-FFF2-40B4-BE49-F238E27FC236}">
                <a16:creationId xmlns:a16="http://schemas.microsoft.com/office/drawing/2014/main" id="{1450688F-85D2-58CF-0550-C44188085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5795" y="4934760"/>
            <a:ext cx="1479358" cy="1479358"/>
          </a:xfrm>
          <a:prstGeom prst="rect">
            <a:avLst/>
          </a:prstGeom>
        </p:spPr>
      </p:pic>
      <p:pic>
        <p:nvPicPr>
          <p:cNvPr id="7" name="Graphic 6" descr="Leaf with solid fill">
            <a:extLst>
              <a:ext uri="{FF2B5EF4-FFF2-40B4-BE49-F238E27FC236}">
                <a16:creationId xmlns:a16="http://schemas.microsoft.com/office/drawing/2014/main" id="{6C3CACC8-CB14-ADAC-7A14-0E9C0F9A7B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4637" y="4916405"/>
            <a:ext cx="1479358" cy="1479358"/>
          </a:xfrm>
          <a:prstGeom prst="rect">
            <a:avLst/>
          </a:prstGeom>
        </p:spPr>
      </p:pic>
      <p:pic>
        <p:nvPicPr>
          <p:cNvPr id="11" name="Graphic 10" descr="Sprouting Seed with solid fill">
            <a:extLst>
              <a:ext uri="{FF2B5EF4-FFF2-40B4-BE49-F238E27FC236}">
                <a16:creationId xmlns:a16="http://schemas.microsoft.com/office/drawing/2014/main" id="{A95B3E1C-BFCB-2715-6DFF-2F06912C06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96953" y="4916405"/>
            <a:ext cx="1479357" cy="1479357"/>
          </a:xfrm>
          <a:prstGeom prst="rect">
            <a:avLst/>
          </a:prstGeom>
        </p:spPr>
      </p:pic>
      <p:pic>
        <p:nvPicPr>
          <p:cNvPr id="13" name="Graphic 12" descr="Petri Dish with solid fill">
            <a:extLst>
              <a:ext uri="{FF2B5EF4-FFF2-40B4-BE49-F238E27FC236}">
                <a16:creationId xmlns:a16="http://schemas.microsoft.com/office/drawing/2014/main" id="{C7621D03-5EE8-AFCB-DD0C-DF6DB6C970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46710" y="5434823"/>
            <a:ext cx="914400" cy="914400"/>
          </a:xfrm>
          <a:prstGeom prst="rect">
            <a:avLst/>
          </a:prstGeom>
        </p:spPr>
      </p:pic>
      <p:pic>
        <p:nvPicPr>
          <p:cNvPr id="15" name="Graphic 14" descr="Germ with solid fill">
            <a:extLst>
              <a:ext uri="{FF2B5EF4-FFF2-40B4-BE49-F238E27FC236}">
                <a16:creationId xmlns:a16="http://schemas.microsoft.com/office/drawing/2014/main" id="{C4DFA7F5-9D65-4016-1740-977C951984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35718" y="4898049"/>
            <a:ext cx="914400" cy="914400"/>
          </a:xfrm>
          <a:prstGeom prst="rect">
            <a:avLst/>
          </a:prstGeom>
        </p:spPr>
      </p:pic>
      <p:pic>
        <p:nvPicPr>
          <p:cNvPr id="17" name="Graphic 16" descr="Germ outline">
            <a:extLst>
              <a:ext uri="{FF2B5EF4-FFF2-40B4-BE49-F238E27FC236}">
                <a16:creationId xmlns:a16="http://schemas.microsoft.com/office/drawing/2014/main" id="{F12C9CBE-94C3-D232-FD0D-2327D568D1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38195" y="1795462"/>
            <a:ext cx="2257425" cy="2257425"/>
          </a:xfrm>
          <a:prstGeom prst="rect">
            <a:avLst/>
          </a:prstGeom>
        </p:spPr>
      </p:pic>
      <p:pic>
        <p:nvPicPr>
          <p:cNvPr id="21" name="Graphic 20" descr="Germ with solid fill">
            <a:extLst>
              <a:ext uri="{FF2B5EF4-FFF2-40B4-BE49-F238E27FC236}">
                <a16:creationId xmlns:a16="http://schemas.microsoft.com/office/drawing/2014/main" id="{AC445B35-3CA9-C006-DEEB-BEC08281DB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40814" y="5434823"/>
            <a:ext cx="914400" cy="914400"/>
          </a:xfrm>
          <a:prstGeom prst="rect">
            <a:avLst/>
          </a:prstGeom>
        </p:spPr>
      </p:pic>
    </p:spTree>
    <p:extLst>
      <p:ext uri="{BB962C8B-B14F-4D97-AF65-F5344CB8AC3E}">
        <p14:creationId xmlns:p14="http://schemas.microsoft.com/office/powerpoint/2010/main" val="98645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E6048-3779-0EBE-7B57-FBA15A731DB9}"/>
              </a:ext>
            </a:extLst>
          </p:cNvPr>
          <p:cNvSpPr>
            <a:spLocks noGrp="1"/>
          </p:cNvSpPr>
          <p:nvPr>
            <p:ph type="title"/>
          </p:nvPr>
        </p:nvSpPr>
        <p:spPr/>
        <p:txBody>
          <a:bodyPr/>
          <a:lstStyle/>
          <a:p>
            <a:r>
              <a:rPr lang="en-US" dirty="0"/>
              <a:t>Why use metagenomics? </a:t>
            </a:r>
            <a:endParaRPr lang="en-US" dirty="0">
              <a:highlight>
                <a:srgbClr val="FFFF00"/>
              </a:highlight>
            </a:endParaRPr>
          </a:p>
        </p:txBody>
      </p:sp>
      <p:sp>
        <p:nvSpPr>
          <p:cNvPr id="3" name="Content Placeholder 2">
            <a:extLst>
              <a:ext uri="{FF2B5EF4-FFF2-40B4-BE49-F238E27FC236}">
                <a16:creationId xmlns:a16="http://schemas.microsoft.com/office/drawing/2014/main" id="{EA37FE51-B941-09A3-0687-DD19EEDA9472}"/>
              </a:ext>
            </a:extLst>
          </p:cNvPr>
          <p:cNvSpPr>
            <a:spLocks noGrp="1"/>
          </p:cNvSpPr>
          <p:nvPr>
            <p:ph idx="1"/>
          </p:nvPr>
        </p:nvSpPr>
        <p:spPr/>
        <p:txBody>
          <a:bodyPr/>
          <a:lstStyle/>
          <a:p>
            <a:r>
              <a:rPr lang="en-US" dirty="0"/>
              <a:t>Emerging or novel pathogens</a:t>
            </a:r>
          </a:p>
          <a:p>
            <a:r>
              <a:rPr lang="en-US" dirty="0"/>
              <a:t>Epidemic preparedness</a:t>
            </a:r>
          </a:p>
          <a:p>
            <a:r>
              <a:rPr lang="en-US" dirty="0"/>
              <a:t>Co-infections</a:t>
            </a:r>
          </a:p>
          <a:p>
            <a:r>
              <a:rPr lang="en-US" dirty="0"/>
              <a:t>Seed certifications</a:t>
            </a:r>
          </a:p>
          <a:p>
            <a:endParaRPr lang="en-US" dirty="0"/>
          </a:p>
          <a:p>
            <a:pPr marL="0" indent="0">
              <a:buNone/>
            </a:pPr>
            <a:r>
              <a:rPr lang="en-US" dirty="0"/>
              <a:t>Metagenomics tells researchers the entire microbial community in the sample – which is incredibly beneficial when other methods do not have that same ability</a:t>
            </a:r>
          </a:p>
        </p:txBody>
      </p:sp>
    </p:spTree>
    <p:extLst>
      <p:ext uri="{BB962C8B-B14F-4D97-AF65-F5344CB8AC3E}">
        <p14:creationId xmlns:p14="http://schemas.microsoft.com/office/powerpoint/2010/main" val="382209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6.1.4122"/>
  <p:tag name="SLIDO_PRESENTATION_ID" val="00000000-0000-0000-0000-000000000000"/>
  <p:tag name="SLIDO_EVENT_UUID" val="78b37788-d23c-45fc-8ca7-e8022854ce24"/>
  <p:tag name="SLIDO_EVENT_SECTION_UUID" val="bf0c1a6e-ad40-4737-9053-2b5b63d973e6"/>
</p:tagLst>
</file>

<file path=ppt/theme/theme1.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29919</TotalTime>
  <Words>974</Words>
  <Application>Microsoft Macintosh PowerPoint</Application>
  <PresentationFormat>Widescreen</PresentationFormat>
  <Paragraphs>149</Paragraphs>
  <Slides>15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Learning Basic Metagenomic Tools for Disease Diagnostics and Microbiome Analysis</vt:lpstr>
      <vt:lpstr>About us!</vt:lpstr>
      <vt:lpstr>Course objectives</vt:lpstr>
      <vt:lpstr>PowerPoint Presentation</vt:lpstr>
      <vt:lpstr>Course structure</vt:lpstr>
      <vt:lpstr>Except… science isn’t linear</vt:lpstr>
      <vt:lpstr>What is metagenomics?</vt:lpstr>
      <vt:lpstr>Why use metagenomics? </vt:lpstr>
      <vt:lpstr>MGS pipeline is a bit easier than you might think!</vt:lpstr>
      <vt:lpstr>Sequencing: short-read and long-read sequences </vt:lpstr>
      <vt:lpstr>S is for sequencing</vt:lpstr>
      <vt:lpstr>DNA is extracted, now what?</vt:lpstr>
      <vt:lpstr>Ohio Supercomputer Center (OSC)</vt:lpstr>
      <vt:lpstr>At this time, please take out your laptop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Basic Metagenomic Tools for Disease Diagnostics and Microbiome Analysis</dc:title>
  <dc:creator>Hannah Toth</dc:creator>
  <cp:lastModifiedBy>Toth, Hannah</cp:lastModifiedBy>
  <cp:revision>82</cp:revision>
  <dcterms:created xsi:type="dcterms:W3CDTF">2023-05-23T14:49:38Z</dcterms:created>
  <dcterms:modified xsi:type="dcterms:W3CDTF">2023-08-14T03:33:01Z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1.6.1.4122</vt:lpwstr>
  </property>
</Properties>
</file>